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95" r:id="rId2"/>
    <p:sldId id="360" r:id="rId3"/>
    <p:sldId id="260" r:id="rId4"/>
    <p:sldId id="331" r:id="rId5"/>
    <p:sldId id="355" r:id="rId6"/>
    <p:sldId id="319" r:id="rId7"/>
    <p:sldId id="359" r:id="rId8"/>
    <p:sldId id="357" r:id="rId9"/>
    <p:sldId id="32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3A0"/>
    <a:srgbClr val="FF6600"/>
    <a:srgbClr val="6AB8DD"/>
    <a:srgbClr val="FFFFFF"/>
    <a:srgbClr val="5A4F3D"/>
    <a:srgbClr val="346D9A"/>
    <a:srgbClr val="AEC9DE"/>
    <a:srgbClr val="EEE8E6"/>
    <a:srgbClr val="2D7EC1"/>
    <a:srgbClr val="4BC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002F5-D539-46D0-AB1E-EFA71B86B8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D4056-9E94-4B68-9F01-8C31F51FA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747662-A75E-46D0-A8ED-C5A4A2DCF1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A3B39-8362-46EE-A54E-5338639390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054D5-3C73-4878-A043-96DAEA532B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FC5032-C920-4E5D-AEF2-B32F64A2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89FF-7324-485F-9B10-36CE76B77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2B765-CDF5-4B2D-97B1-3424CA2C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2612D-EBB1-4A4B-838E-85A9F3C2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3176C-D697-4F11-B3F9-4294AE6C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9ADA-E270-4D9E-A6E0-9590773A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89B8-E6CC-487F-ABD8-41660C6B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A7676-2104-4629-86E4-0200EB217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69D5-CF4D-4A10-8651-05E7EFA0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5C84-1910-4802-96ED-5B745F67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448DD-5DEE-4070-ABE8-05AA5959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BAA08-C7C1-4838-AC5F-9A19F1456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C112A-BAB3-476F-B761-C9CB21FBF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CA4F-3453-422C-BFA6-F1467B6B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7D7A9-F02D-46B3-8C03-F0DC80B9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B882-1E80-46D8-87E9-B6279256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7FAD-1892-4A96-8CEA-1C2348C3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41CF-5CD5-4BBA-9048-09B75C1F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7827-5C43-41AF-BEFD-BC57287C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15325-2735-4DFF-8217-5E7B6A8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90CC-1B20-4F1E-BB82-168DC2DB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4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8FE3-318A-4AB7-BC8D-5A722AB5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DF7A2-94D2-4BF8-96FC-02EE109A9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176C7-82AE-4931-A208-3CAEC808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2A1E5-B815-49C8-8703-5D41AD28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B6AA-CDBC-4DB8-9295-D5839308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3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62D2-E8BC-4621-AA45-493CB1B6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7ACA-4C42-4942-ABD0-849CC3EE7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6E4AC-AD43-48C7-B6FC-2DE78C7D0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693C-E900-4718-BAE3-45ECF16D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252C2-7218-4AB6-98D3-B784BC40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13137-4AF5-45C8-A9D0-07143947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21FC-97C7-45C5-A0E5-E244F640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ADAE3-749D-42A4-84B2-2E19997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8E4F7-61AE-45CD-A935-05FAB1CE3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3306B-DE98-4C36-9EC8-684D59511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74DC3-9681-47B3-803A-7E00161D0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A2E82-CAE3-4981-AF51-D20BF4E3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4F37C-C419-4252-9A9E-93AA8AAD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717A3-C24D-4366-8C14-9D5BD2F2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6076-BAA8-4143-94C8-15BF1821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50E01-7678-42E8-957B-32A816ED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0977E-E96D-44A6-912E-35036BD0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B942-6625-49FF-A37C-05B8CDC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7F881-A149-4BA6-AAE0-CCAB4084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C81B0-D1E3-4C9C-9152-8AD64019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5C4E4-A18E-464C-8379-9711228F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964C-F546-4161-A234-280D86B2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3ABE-9C93-42D4-953A-76818092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7F04-7DE5-4936-88E4-2B50BA227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B9564-6EC7-4C91-8CBF-3F29F9EA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41D14-4956-44F5-935D-792AFC15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8459-9F4F-4360-8CC2-D00177CC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5D8B-B698-44E2-A3A1-9ABB0A7C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87740-1A5E-416F-902D-C32B4313B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9DAC5-F463-4D77-819D-AA2AD0714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CF26B-7D1C-4EEF-997B-CA058959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BEF7D-981E-4360-9B8D-5D99E410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7C0D8-2171-47BE-B864-EFFC09DE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7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72E01-EA43-4FB0-94D0-8A015C0D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4B59E-3478-4936-AC38-C65FAAECF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6BACA-4088-4BD0-9C1B-D48FAACE5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E283-5C5C-44B2-A4C1-399EF25E44DA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636C4-E248-4404-8C18-0C273B650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971C-4774-4CDD-9B32-B75A0EAF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B1ED-5434-4654-A07B-3D2D37E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01A14E-DD73-4928-A267-08B097E6B5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51565-FC18-4FEF-8D97-60F0BB64AC49}"/>
              </a:ext>
            </a:extLst>
          </p:cNvPr>
          <p:cNvSpPr/>
          <p:nvPr/>
        </p:nvSpPr>
        <p:spPr>
          <a:xfrm>
            <a:off x="0" y="645289"/>
            <a:ext cx="12192000" cy="556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D1242-C48A-45D8-8A47-C1438CC15F01}"/>
              </a:ext>
            </a:extLst>
          </p:cNvPr>
          <p:cNvSpPr/>
          <p:nvPr/>
        </p:nvSpPr>
        <p:spPr>
          <a:xfrm>
            <a:off x="302871" y="1222813"/>
            <a:ext cx="658314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400" b="1" cap="none" spc="0" dirty="0">
                <a:ln w="0"/>
                <a:solidFill>
                  <a:srgbClr val="37A3A0"/>
                </a:solidFill>
              </a:rPr>
              <a:t>Huachuca City Senior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54FA6-AAB1-4F44-B558-59EDEDF1E263}"/>
              </a:ext>
            </a:extLst>
          </p:cNvPr>
          <p:cNvSpPr txBox="1"/>
          <p:nvPr/>
        </p:nvSpPr>
        <p:spPr>
          <a:xfrm>
            <a:off x="816810" y="4127376"/>
            <a:ext cx="507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5A4F3D"/>
                </a:solidFill>
              </a:rPr>
              <a:t>Action Plan</a:t>
            </a:r>
            <a:endParaRPr lang="en-US" sz="4400" i="1" dirty="0">
              <a:solidFill>
                <a:srgbClr val="37A3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21361" y="1462176"/>
            <a:ext cx="5244862" cy="393364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0186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023" y="276045"/>
            <a:ext cx="7565367" cy="983411"/>
          </a:xfrm>
          <a:ln w="38100">
            <a:solidFill>
              <a:srgbClr val="37A3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FACILITY IMPROVEMENTS NEEDED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461" y="1845964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Roof replaced-Completed 4/19</a:t>
            </a:r>
          </a:p>
          <a:p>
            <a:r>
              <a:rPr lang="en-US" dirty="0" smtClean="0"/>
              <a:t>Gas Stove</a:t>
            </a:r>
          </a:p>
          <a:p>
            <a:r>
              <a:rPr lang="en-US" dirty="0" smtClean="0"/>
              <a:t>Commercial Refrigerator</a:t>
            </a:r>
          </a:p>
          <a:p>
            <a:r>
              <a:rPr lang="en-US" dirty="0" smtClean="0"/>
              <a:t>Floor </a:t>
            </a:r>
            <a:r>
              <a:rPr lang="en-US" dirty="0" smtClean="0"/>
              <a:t>tile</a:t>
            </a:r>
          </a:p>
          <a:p>
            <a:r>
              <a:rPr lang="en-US" dirty="0" smtClean="0"/>
              <a:t>Shelving</a:t>
            </a:r>
            <a:endParaRPr lang="en-US" dirty="0" smtClean="0"/>
          </a:p>
          <a:p>
            <a:r>
              <a:rPr lang="en-US" dirty="0" smtClean="0"/>
              <a:t>To be replaced on FY </a:t>
            </a:r>
            <a:r>
              <a:rPr lang="en-US" dirty="0" smtClean="0"/>
              <a:t>18-19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Note: Staff is currently searching GSA surplus for used commercial kitchen appliances. </a:t>
            </a:r>
          </a:p>
          <a:p>
            <a:pPr marL="0" indent="0">
              <a:buNone/>
            </a:pPr>
            <a:r>
              <a:rPr lang="en-US" i="1" dirty="0" smtClean="0"/>
              <a:t>Old appliances were removed by Senior Center, LLC. 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85" y="1848211"/>
            <a:ext cx="5181600" cy="3886200"/>
          </a:xfrm>
        </p:spPr>
      </p:pic>
      <p:sp>
        <p:nvSpPr>
          <p:cNvPr id="6" name="Rectangle 5"/>
          <p:cNvSpPr/>
          <p:nvPr/>
        </p:nvSpPr>
        <p:spPr>
          <a:xfrm>
            <a:off x="17256" y="1"/>
            <a:ext cx="1017914" cy="6858000"/>
          </a:xfrm>
          <a:prstGeom prst="rect">
            <a:avLst/>
          </a:prstGeom>
          <a:solidFill>
            <a:srgbClr val="37A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45E49-59F2-4233-A268-0EA87C79173A}"/>
              </a:ext>
            </a:extLst>
          </p:cNvPr>
          <p:cNvSpPr txBox="1"/>
          <p:nvPr/>
        </p:nvSpPr>
        <p:spPr>
          <a:xfrm>
            <a:off x="1072551" y="1425034"/>
            <a:ext cx="107715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Currently there is </a:t>
            </a:r>
            <a:r>
              <a:rPr lang="en-US" sz="2400" b="1" dirty="0">
                <a:solidFill>
                  <a:srgbClr val="37A3A0"/>
                </a:solidFill>
              </a:rPr>
              <a:t>no funding </a:t>
            </a:r>
            <a:r>
              <a:rPr lang="en-US" sz="2400" dirty="0"/>
              <a:t>for Congregate Meals.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Even with SEAGO Funding, our portion of the operational costs would be </a:t>
            </a:r>
            <a:r>
              <a:rPr lang="en-US" sz="2400" dirty="0">
                <a:solidFill>
                  <a:srgbClr val="37A3A0"/>
                </a:solidFill>
              </a:rPr>
              <a:t>at least 7K more than what is currently in </a:t>
            </a:r>
            <a:r>
              <a:rPr lang="en-US" sz="2400" dirty="0" smtClean="0">
                <a:solidFill>
                  <a:srgbClr val="37A3A0"/>
                </a:solidFill>
              </a:rPr>
              <a:t>the FY19-20 budget—could </a:t>
            </a:r>
            <a:r>
              <a:rPr lang="en-US" sz="2400" dirty="0">
                <a:solidFill>
                  <a:srgbClr val="37A3A0"/>
                </a:solidFill>
              </a:rPr>
              <a:t>be more</a:t>
            </a:r>
            <a:r>
              <a:rPr lang="en-US" sz="2400" dirty="0"/>
              <a:t>. </a:t>
            </a:r>
            <a:r>
              <a:rPr lang="en-US" sz="2400" dirty="0" smtClean="0"/>
              <a:t> We </a:t>
            </a:r>
            <a:r>
              <a:rPr lang="en-US" sz="2400" dirty="0"/>
              <a:t>would also incur additional costs for equipment, materials, and personnel.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When the Town’s economic condition improves </a:t>
            </a:r>
            <a:r>
              <a:rPr lang="en-US" sz="2400" dirty="0">
                <a:solidFill>
                  <a:srgbClr val="37A3A0"/>
                </a:solidFill>
              </a:rPr>
              <a:t>(FY 20-21)</a:t>
            </a:r>
            <a:r>
              <a:rPr lang="en-US" sz="2400" dirty="0"/>
              <a:t>, we will be in a better position to meet the required match and will attempt to obtain SEAGO funding for meals.  Will give us time to connect with other organizations to maximize our efforts.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In the meantime, </a:t>
            </a:r>
            <a:r>
              <a:rPr lang="en-US" sz="2400" b="1" dirty="0">
                <a:solidFill>
                  <a:srgbClr val="37A3A0"/>
                </a:solidFill>
              </a:rPr>
              <a:t>the Senior Center can be utilized in other ways to serve our seniors and other members of our community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42868" y="448574"/>
            <a:ext cx="7927675" cy="707886"/>
          </a:xfrm>
          <a:prstGeom prst="rect">
            <a:avLst/>
          </a:prstGeom>
          <a:noFill/>
          <a:ln w="28575">
            <a:solidFill>
              <a:srgbClr val="37A3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CONGREGATE MEALS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56" y="1"/>
            <a:ext cx="802254" cy="6858000"/>
          </a:xfrm>
          <a:prstGeom prst="rect">
            <a:avLst/>
          </a:prstGeom>
          <a:solidFill>
            <a:srgbClr val="37A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45E49-59F2-4233-A268-0EA87C79173A}"/>
              </a:ext>
            </a:extLst>
          </p:cNvPr>
          <p:cNvSpPr txBox="1"/>
          <p:nvPr/>
        </p:nvSpPr>
        <p:spPr>
          <a:xfrm>
            <a:off x="457199" y="3788010"/>
            <a:ext cx="113696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Partnerships:  Tombstone Food Bank, Healthy Huachuca Committee, Community Garden; other possible partners include local churches and Produce on Wheels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37A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2 days per week – potential to serve many in the community – as many as 300 </a:t>
            </a:r>
            <a:r>
              <a:rPr lang="en-US" sz="2400" dirty="0" smtClean="0"/>
              <a:t> </a:t>
            </a:r>
            <a:r>
              <a:rPr lang="en-US" sz="2400" dirty="0" smtClean="0"/>
              <a:t>month </a:t>
            </a:r>
            <a:r>
              <a:rPr lang="en-US" sz="2400" i="1" dirty="0" smtClean="0"/>
              <a:t>(Note: 300 is 20% of the number of people Tombstone Food Bank is currently serving monthly.)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Volunteer staffed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7AC44-60BF-4DF9-9F99-22AC02F0199A}"/>
              </a:ext>
            </a:extLst>
          </p:cNvPr>
          <p:cNvSpPr/>
          <p:nvPr/>
        </p:nvSpPr>
        <p:spPr>
          <a:xfrm>
            <a:off x="0" y="95119"/>
            <a:ext cx="12192000" cy="3574473"/>
          </a:xfrm>
          <a:prstGeom prst="rect">
            <a:avLst/>
          </a:prstGeom>
          <a:solidFill>
            <a:srgbClr val="37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6D41D-F5A9-468E-8066-502318480C24}"/>
              </a:ext>
            </a:extLst>
          </p:cNvPr>
          <p:cNvSpPr/>
          <p:nvPr/>
        </p:nvSpPr>
        <p:spPr>
          <a:xfrm>
            <a:off x="3743864" y="609162"/>
            <a:ext cx="4295955" cy="29211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F51CE-7D3E-41DA-831A-D3A6430E4167}"/>
              </a:ext>
            </a:extLst>
          </p:cNvPr>
          <p:cNvSpPr/>
          <p:nvPr/>
        </p:nvSpPr>
        <p:spPr>
          <a:xfrm>
            <a:off x="0" y="837607"/>
            <a:ext cx="12192000" cy="180702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Collection of canned &lt;strong&gt;food&lt;/strong&gt; items in the &lt;strong&gt;pantry&lt;/strong&gt;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02" y="737650"/>
            <a:ext cx="4009366" cy="2662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764" y="33288"/>
            <a:ext cx="29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FOOD BANK</a:t>
            </a:r>
          </a:p>
        </p:txBody>
      </p:sp>
    </p:spTree>
    <p:extLst>
      <p:ext uri="{BB962C8B-B14F-4D97-AF65-F5344CB8AC3E}">
        <p14:creationId xmlns:p14="http://schemas.microsoft.com/office/powerpoint/2010/main" val="20687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45E49-59F2-4233-A268-0EA87C79173A}"/>
              </a:ext>
            </a:extLst>
          </p:cNvPr>
          <p:cNvSpPr txBox="1"/>
          <p:nvPr/>
        </p:nvSpPr>
        <p:spPr>
          <a:xfrm>
            <a:off x="1078302" y="1701076"/>
            <a:ext cx="10640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-Access to food for a greater number of people than congregate meal program</a:t>
            </a:r>
          </a:p>
          <a:p>
            <a:endParaRPr lang="en-US" sz="2400" dirty="0"/>
          </a:p>
          <a:p>
            <a:r>
              <a:rPr lang="en-US" sz="2400" dirty="0"/>
              <a:t>-Will serve families as well as seniors</a:t>
            </a:r>
          </a:p>
          <a:p>
            <a:endParaRPr lang="en-US" sz="2400" dirty="0"/>
          </a:p>
          <a:p>
            <a:r>
              <a:rPr lang="en-US" sz="2400" dirty="0"/>
              <a:t>-Will complement an eventual meal program</a:t>
            </a:r>
          </a:p>
          <a:p>
            <a:endParaRPr lang="en-US" sz="2400" dirty="0"/>
          </a:p>
          <a:p>
            <a:r>
              <a:rPr lang="en-US" sz="2400" dirty="0"/>
              <a:t>-Low start up costs – Shelving/storage</a:t>
            </a:r>
          </a:p>
          <a:p>
            <a:endParaRPr lang="en-US" sz="2400" dirty="0"/>
          </a:p>
          <a:p>
            <a:r>
              <a:rPr lang="en-US" sz="2400" dirty="0"/>
              <a:t>-Benefit to community is </a:t>
            </a:r>
            <a:r>
              <a:rPr lang="en-US" sz="2400" dirty="0" smtClean="0"/>
              <a:t>immediate</a:t>
            </a:r>
          </a:p>
          <a:p>
            <a:endParaRPr lang="en-US" sz="2400" dirty="0"/>
          </a:p>
          <a:p>
            <a:r>
              <a:rPr lang="en-US" sz="2400" dirty="0" smtClean="0"/>
              <a:t>-Plan to relocate Sears </a:t>
            </a:r>
            <a:r>
              <a:rPr lang="en-US" sz="2400" dirty="0" err="1" smtClean="0"/>
              <a:t>conex</a:t>
            </a:r>
            <a:r>
              <a:rPr lang="en-US" sz="2400" dirty="0" smtClean="0"/>
              <a:t> from Fire </a:t>
            </a:r>
            <a:r>
              <a:rPr lang="en-US" sz="2400" dirty="0" err="1" smtClean="0"/>
              <a:t>Dept</a:t>
            </a:r>
            <a:endParaRPr lang="en-US" sz="2400" dirty="0"/>
          </a:p>
          <a:p>
            <a:r>
              <a:rPr lang="en-US" sz="2400" dirty="0" smtClean="0"/>
              <a:t>to Senior Center for additional storage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42868" y="448574"/>
            <a:ext cx="7927675" cy="707886"/>
          </a:xfrm>
          <a:prstGeom prst="rect">
            <a:avLst/>
          </a:prstGeom>
          <a:noFill/>
          <a:ln w="57150">
            <a:solidFill>
              <a:srgbClr val="37A3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BENEFIT TO THE COMMUNITY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56" y="1"/>
            <a:ext cx="940276" cy="6858000"/>
          </a:xfrm>
          <a:prstGeom prst="rect">
            <a:avLst/>
          </a:prstGeom>
          <a:solidFill>
            <a:srgbClr val="37A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unman: The 2nd Annual Great Canadian Goat Run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3" y="3778568"/>
            <a:ext cx="5112589" cy="24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01A14E-DD73-4928-A267-08B097E6B5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51565-FC18-4FEF-8D97-60F0BB64AC49}"/>
              </a:ext>
            </a:extLst>
          </p:cNvPr>
          <p:cNvSpPr/>
          <p:nvPr/>
        </p:nvSpPr>
        <p:spPr>
          <a:xfrm>
            <a:off x="0" y="613459"/>
            <a:ext cx="12192000" cy="556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731" y="1158276"/>
            <a:ext cx="110025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Senior Center can become an educational and social hub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SEAGO Area Agency on Aging classes/workshops and program 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Library Programming for Seniors to include: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Computer Classes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Access to computers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Speakers on various subjects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Workshops on Medical/Legal/Social Programs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Nutrition for Seniors – University of Arizona, Cooperative Extension (4-week program to begin in July)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Fitness for Older Americans:  Chair Yoga, Fit for Life, “A Matter of Balance”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Social activities to include a weekly social hour and monthly potluck.  If there is interest, other events such as game night, Bunco, etc.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068" y="0"/>
            <a:ext cx="10972800" cy="707886"/>
          </a:xfrm>
          <a:prstGeom prst="rect">
            <a:avLst/>
          </a:prstGeom>
          <a:noFill/>
          <a:ln w="57150">
            <a:solidFill>
              <a:srgbClr val="37A3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COMMUNITY AND LIBRARY PROGRAMMING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2400299"/>
            <a:ext cx="2320505" cy="17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45E49-59F2-4233-A268-0EA87C79173A}"/>
              </a:ext>
            </a:extLst>
          </p:cNvPr>
          <p:cNvSpPr txBox="1"/>
          <p:nvPr/>
        </p:nvSpPr>
        <p:spPr>
          <a:xfrm>
            <a:off x="1078302" y="1701076"/>
            <a:ext cx="106401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  <a:r>
              <a:rPr lang="en-US" sz="2400" dirty="0"/>
              <a:t>lexibility!  The Community and Library programs CAN be tailored to Seniors but they can also be expanded to include all community members which… 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37A3A0"/>
                </a:solidFill>
              </a:rPr>
              <a:t>Provides opportunities for multi-generational interaction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37A3A0"/>
                </a:solidFill>
              </a:rPr>
              <a:t>Can increase community engagement and cohesiveness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37A3A0"/>
                </a:solidFill>
              </a:rPr>
              <a:t>Gives more bang for the tax-payer’s buck--stretches town dollars to provide benefit to a greater number of people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37A3A0"/>
                </a:solidFill>
              </a:rPr>
              <a:t>Will </a:t>
            </a:r>
            <a:r>
              <a:rPr lang="en-US" sz="2400" b="1" dirty="0"/>
              <a:t>still</a:t>
            </a:r>
            <a:r>
              <a:rPr lang="en-US" sz="2400" b="1" dirty="0">
                <a:solidFill>
                  <a:srgbClr val="37A3A0"/>
                </a:solidFill>
              </a:rPr>
              <a:t> provide focused services/education to Seniors</a:t>
            </a:r>
          </a:p>
          <a:p>
            <a:endParaRPr lang="en-US" sz="2400" b="1" dirty="0">
              <a:solidFill>
                <a:srgbClr val="37A3A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42868" y="448574"/>
            <a:ext cx="7927675" cy="707886"/>
          </a:xfrm>
          <a:prstGeom prst="rect">
            <a:avLst/>
          </a:prstGeom>
          <a:noFill/>
          <a:ln w="57150">
            <a:solidFill>
              <a:srgbClr val="37A3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BENEFIT TO THE COMMUNITY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56" y="1"/>
            <a:ext cx="940276" cy="6858000"/>
          </a:xfrm>
          <a:prstGeom prst="rect">
            <a:avLst/>
          </a:prstGeom>
          <a:solidFill>
            <a:srgbClr val="37A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29" y="4743772"/>
            <a:ext cx="2595082" cy="17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01A14E-DD73-4928-A267-08B097E6B5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51565-FC18-4FEF-8D97-60F0BB64AC49}"/>
              </a:ext>
            </a:extLst>
          </p:cNvPr>
          <p:cNvSpPr/>
          <p:nvPr/>
        </p:nvSpPr>
        <p:spPr>
          <a:xfrm>
            <a:off x="0" y="613459"/>
            <a:ext cx="12192000" cy="556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D1242-C48A-45D8-8A47-C1438CC15F01}"/>
              </a:ext>
            </a:extLst>
          </p:cNvPr>
          <p:cNvSpPr/>
          <p:nvPr/>
        </p:nvSpPr>
        <p:spPr>
          <a:xfrm>
            <a:off x="594731" y="613459"/>
            <a:ext cx="112853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</a:rPr>
              <a:t>OTHER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731" y="1554258"/>
            <a:ext cx="110025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Senior Center can be used for a myriad of community events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If we get locking cabinets for food bank items, could be rented out and thus generate revenue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Potential space for free or low-cost programs such as exercise classes, scrapbooking, canning classes, cooking classes, sewing classes, exercise classes, bingo, etc.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 Food Bank and Community/Library programming requires little up front funding. 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The library is already planning and executing programming and can extend/expand programming to the Senior Center at little to no additional cost.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Several community members have already expressed an interest in volunteering at a potential Food Bank.  The Healthy Huachuca Committee is also willing to help operate 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01A14E-DD73-4928-A267-08B097E6B5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51565-FC18-4FEF-8D97-60F0BB64AC49}"/>
              </a:ext>
            </a:extLst>
          </p:cNvPr>
          <p:cNvSpPr/>
          <p:nvPr/>
        </p:nvSpPr>
        <p:spPr>
          <a:xfrm>
            <a:off x="0" y="613459"/>
            <a:ext cx="12192000" cy="556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31EE41-CAE1-4E55-8188-ADCF60231F35}"/>
              </a:ext>
            </a:extLst>
          </p:cNvPr>
          <p:cNvSpPr/>
          <p:nvPr/>
        </p:nvSpPr>
        <p:spPr>
          <a:xfrm>
            <a:off x="482972" y="1162985"/>
            <a:ext cx="1067960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rgbClr val="5A4F3D"/>
                </a:solidFill>
              </a:rPr>
              <a:t>Public spaces should be useful spaces that bring people together and </a:t>
            </a:r>
            <a:r>
              <a:rPr lang="en-US" sz="5400" i="1" dirty="0">
                <a:ln w="0"/>
                <a:solidFill>
                  <a:srgbClr val="5A4F3D"/>
                </a:solidFill>
              </a:rPr>
              <a:t>be </a:t>
            </a:r>
            <a:r>
              <a:rPr lang="en-US" sz="5400" b="0" i="1" cap="none" spc="0" dirty="0">
                <a:ln w="0"/>
                <a:solidFill>
                  <a:srgbClr val="5A4F3D"/>
                </a:solidFill>
              </a:rPr>
              <a:t>meaningful to the communities they serve.  A shuttered building serves no one.</a:t>
            </a:r>
          </a:p>
        </p:txBody>
      </p:sp>
    </p:spTree>
    <p:extLst>
      <p:ext uri="{BB962C8B-B14F-4D97-AF65-F5344CB8AC3E}">
        <p14:creationId xmlns:p14="http://schemas.microsoft.com/office/powerpoint/2010/main" val="8260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623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FACILITY IMPROVEMENTS NEEDED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Ricketts, Amadee</dc:creator>
  <cp:lastModifiedBy>Suzanne Harvey</cp:lastModifiedBy>
  <cp:revision>31</cp:revision>
  <dcterms:created xsi:type="dcterms:W3CDTF">2019-02-21T21:24:36Z</dcterms:created>
  <dcterms:modified xsi:type="dcterms:W3CDTF">2019-05-23T23:43:36Z</dcterms:modified>
</cp:coreProperties>
</file>