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7" r:id="rId2"/>
    <p:sldId id="258" r:id="rId3"/>
    <p:sldId id="260" r:id="rId4"/>
    <p:sldId id="346" r:id="rId5"/>
    <p:sldId id="448" r:id="rId6"/>
    <p:sldId id="323" r:id="rId7"/>
    <p:sldId id="365" r:id="rId8"/>
    <p:sldId id="436" r:id="rId9"/>
    <p:sldId id="337" r:id="rId10"/>
    <p:sldId id="334" r:id="rId11"/>
    <p:sldId id="402" r:id="rId12"/>
    <p:sldId id="441" r:id="rId13"/>
    <p:sldId id="442" r:id="rId14"/>
    <p:sldId id="443" r:id="rId15"/>
    <p:sldId id="434" r:id="rId16"/>
    <p:sldId id="435" r:id="rId17"/>
    <p:sldId id="406" r:id="rId18"/>
    <p:sldId id="404" r:id="rId19"/>
    <p:sldId id="437" r:id="rId20"/>
    <p:sldId id="438" r:id="rId21"/>
    <p:sldId id="439" r:id="rId22"/>
    <p:sldId id="444" r:id="rId23"/>
    <p:sldId id="445" r:id="rId24"/>
    <p:sldId id="446" r:id="rId25"/>
    <p:sldId id="447" r:id="rId26"/>
    <p:sldId id="450" r:id="rId27"/>
    <p:sldId id="440" r:id="rId28"/>
    <p:sldId id="411" r:id="rId29"/>
    <p:sldId id="296" r:id="rId30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Fisher" initials="CF" lastIdx="1" clrIdx="0">
    <p:extLst/>
  </p:cmAuthor>
  <p:cmAuthor id="2" name="Pat Walker" initials="PW" lastIdx="1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44B"/>
    <a:srgbClr val="AA72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1304" autoAdjust="0"/>
  </p:normalViewPr>
  <p:slideViewPr>
    <p:cSldViewPr>
      <p:cViewPr varScale="1">
        <p:scale>
          <a:sx n="67" d="100"/>
          <a:sy n="67" d="100"/>
        </p:scale>
        <p:origin x="14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669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37"/>
    </p:cViewPr>
  </p:sorterViewPr>
  <p:notesViewPr>
    <p:cSldViewPr>
      <p:cViewPr varScale="1">
        <p:scale>
          <a:sx n="62" d="100"/>
          <a:sy n="62" d="100"/>
        </p:scale>
        <p:origin x="3106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Burnett" userId="eaf10618-65b0-4796-9c05-13bcd5fb596f" providerId="ADAL" clId="{F8BF702D-3A18-4A83-9E7F-2326DBF31836}"/>
    <pc:docChg chg="custSel modSld">
      <pc:chgData name="Kevin Burnett" userId="eaf10618-65b0-4796-9c05-13bcd5fb596f" providerId="ADAL" clId="{F8BF702D-3A18-4A83-9E7F-2326DBF31836}" dt="2018-12-12T17:50:39.834" v="169" actId="20577"/>
      <pc:docMkLst>
        <pc:docMk/>
      </pc:docMkLst>
      <pc:sldChg chg="modSp">
        <pc:chgData name="Kevin Burnett" userId="eaf10618-65b0-4796-9c05-13bcd5fb596f" providerId="ADAL" clId="{F8BF702D-3A18-4A83-9E7F-2326DBF31836}" dt="2018-12-12T17:45:45.744" v="89" actId="1076"/>
        <pc:sldMkLst>
          <pc:docMk/>
          <pc:sldMk cId="4152481453" sldId="404"/>
        </pc:sldMkLst>
        <pc:spChg chg="mod">
          <ac:chgData name="Kevin Burnett" userId="eaf10618-65b0-4796-9c05-13bcd5fb596f" providerId="ADAL" clId="{F8BF702D-3A18-4A83-9E7F-2326DBF31836}" dt="2018-12-12T17:45:45.744" v="89" actId="1076"/>
          <ac:spMkLst>
            <pc:docMk/>
            <pc:sldMk cId="4152481453" sldId="404"/>
            <ac:spMk id="3" creationId="{00000000-0000-0000-0000-000000000000}"/>
          </ac:spMkLst>
        </pc:spChg>
        <pc:spChg chg="mod">
          <ac:chgData name="Kevin Burnett" userId="eaf10618-65b0-4796-9c05-13bcd5fb596f" providerId="ADAL" clId="{F8BF702D-3A18-4A83-9E7F-2326DBF31836}" dt="2018-12-12T17:45:43.401" v="88" actId="1076"/>
          <ac:spMkLst>
            <pc:docMk/>
            <pc:sldMk cId="4152481453" sldId="404"/>
            <ac:spMk id="4" creationId="{00000000-0000-0000-0000-000000000000}"/>
          </ac:spMkLst>
        </pc:spChg>
      </pc:sldChg>
      <pc:sldChg chg="modSp">
        <pc:chgData name="Kevin Burnett" userId="eaf10618-65b0-4796-9c05-13bcd5fb596f" providerId="ADAL" clId="{F8BF702D-3A18-4A83-9E7F-2326DBF31836}" dt="2018-12-12T17:50:39.834" v="169" actId="20577"/>
        <pc:sldMkLst>
          <pc:docMk/>
          <pc:sldMk cId="2811818101" sldId="437"/>
        </pc:sldMkLst>
        <pc:spChg chg="mod">
          <ac:chgData name="Kevin Burnett" userId="eaf10618-65b0-4796-9c05-13bcd5fb596f" providerId="ADAL" clId="{F8BF702D-3A18-4A83-9E7F-2326DBF31836}" dt="2018-12-12T17:34:14.918" v="48" actId="1076"/>
          <ac:spMkLst>
            <pc:docMk/>
            <pc:sldMk cId="2811818101" sldId="437"/>
            <ac:spMk id="7" creationId="{00000000-0000-0000-0000-000000000000}"/>
          </ac:spMkLst>
        </pc:spChg>
        <pc:graphicFrameChg chg="mod modGraphic">
          <ac:chgData name="Kevin Burnett" userId="eaf10618-65b0-4796-9c05-13bcd5fb596f" providerId="ADAL" clId="{F8BF702D-3A18-4A83-9E7F-2326DBF31836}" dt="2018-12-12T17:50:39.834" v="169" actId="20577"/>
          <ac:graphicFrameMkLst>
            <pc:docMk/>
            <pc:sldMk cId="2811818101" sldId="437"/>
            <ac:graphicFrameMk id="3" creationId="{00000000-0000-0000-0000-000000000000}"/>
          </ac:graphicFrameMkLst>
        </pc:graphicFrameChg>
      </pc:sldChg>
      <pc:sldChg chg="addSp modSp">
        <pc:chgData name="Kevin Burnett" userId="eaf10618-65b0-4796-9c05-13bcd5fb596f" providerId="ADAL" clId="{F8BF702D-3A18-4A83-9E7F-2326DBF31836}" dt="2018-12-12T17:45:25.961" v="86" actId="1076"/>
        <pc:sldMkLst>
          <pc:docMk/>
          <pc:sldMk cId="1162544844" sldId="448"/>
        </pc:sldMkLst>
        <pc:spChg chg="add mod">
          <ac:chgData name="Kevin Burnett" userId="eaf10618-65b0-4796-9c05-13bcd5fb596f" providerId="ADAL" clId="{F8BF702D-3A18-4A83-9E7F-2326DBF31836}" dt="2018-12-12T17:45:25.961" v="86" actId="1076"/>
          <ac:spMkLst>
            <pc:docMk/>
            <pc:sldMk cId="1162544844" sldId="448"/>
            <ac:spMk id="4" creationId="{B295EB96-17BC-4754-B3B5-EE696C199C6A}"/>
          </ac:spMkLst>
        </pc:spChg>
        <pc:graphicFrameChg chg="modGraphic">
          <ac:chgData name="Kevin Burnett" userId="eaf10618-65b0-4796-9c05-13bcd5fb596f" providerId="ADAL" clId="{F8BF702D-3A18-4A83-9E7F-2326DBF31836}" dt="2018-12-12T17:29:32.600" v="9" actId="947"/>
          <ac:graphicFrameMkLst>
            <pc:docMk/>
            <pc:sldMk cId="1162544844" sldId="448"/>
            <ac:graphicFrameMk id="3" creationId="{00000000-0000-0000-0000-000000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aseline="0" dirty="0"/>
              <a:t>Monthly Comparison 3,000 gallons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0948335405442745E-2"/>
          <c:y val="6.9158512346150905E-2"/>
          <c:w val="0.90150780494543437"/>
          <c:h val="0.76921966975001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43C-422C-BBDD-5F6887B24CE8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343C-422C-BBDD-5F6887B24CE8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43C-422C-BBDD-5F6887B24CE8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68B6-4410-8CBE-FC52C98454D8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B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2C42-4125-BD67-1634FFA613B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6789-42E3-9EBF-E722CC5DB48A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C42-4125-BD67-1634FFA613BC}"/>
              </c:ext>
            </c:extLst>
          </c:dPt>
          <c:dPt>
            <c:idx val="11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C42-4125-BD67-1634FFA613BC}"/>
              </c:ext>
            </c:extLst>
          </c:dPt>
          <c:dLbls>
            <c:dLbl>
              <c:idx val="5"/>
              <c:layout>
                <c:manualLayout>
                  <c:x val="2.923976608187134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8B6-4410-8CBE-FC52C98454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Benson</c:v>
                </c:pt>
                <c:pt idx="1">
                  <c:v>Huachuca - Current</c:v>
                </c:pt>
                <c:pt idx="2">
                  <c:v>Pearce</c:v>
                </c:pt>
                <c:pt idx="3">
                  <c:v>Douglas</c:v>
                </c:pt>
                <c:pt idx="4">
                  <c:v>Sierra Vista - Liberty</c:v>
                </c:pt>
                <c:pt idx="5">
                  <c:v>Whetstone</c:v>
                </c:pt>
                <c:pt idx="6">
                  <c:v>Sierra Vista - Arizona Water</c:v>
                </c:pt>
                <c:pt idx="7">
                  <c:v>Huachuca - Proposed</c:v>
                </c:pt>
                <c:pt idx="8">
                  <c:v>Bisbee</c:v>
                </c:pt>
                <c:pt idx="9">
                  <c:v>Elfrida</c:v>
                </c:pt>
                <c:pt idx="10">
                  <c:v>Sierra Vista - Pueblo del Sol</c:v>
                </c:pt>
                <c:pt idx="11">
                  <c:v>Dragoon</c:v>
                </c:pt>
                <c:pt idx="12">
                  <c:v>Naco</c:v>
                </c:pt>
              </c:strCache>
            </c:strRef>
          </c:cat>
          <c:val>
            <c:numRef>
              <c:f>Sheet1!$B$2:$B$14</c:f>
              <c:numCache>
                <c:formatCode>"$"#,##0.00_);\("$"#,##0.00\)</c:formatCode>
                <c:ptCount val="13"/>
                <c:pt idx="0">
                  <c:v>12.85</c:v>
                </c:pt>
                <c:pt idx="1">
                  <c:v>14</c:v>
                </c:pt>
                <c:pt idx="2">
                  <c:v>17.25</c:v>
                </c:pt>
                <c:pt idx="3">
                  <c:v>18.05</c:v>
                </c:pt>
                <c:pt idx="4">
                  <c:v>22.41</c:v>
                </c:pt>
                <c:pt idx="5">
                  <c:v>28.25</c:v>
                </c:pt>
                <c:pt idx="6">
                  <c:v>29.02</c:v>
                </c:pt>
                <c:pt idx="7">
                  <c:v>29.25</c:v>
                </c:pt>
                <c:pt idx="8">
                  <c:v>29.65</c:v>
                </c:pt>
                <c:pt idx="9">
                  <c:v>31</c:v>
                </c:pt>
                <c:pt idx="10">
                  <c:v>34.31</c:v>
                </c:pt>
                <c:pt idx="11">
                  <c:v>50.75</c:v>
                </c:pt>
                <c:pt idx="12">
                  <c:v>52.1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3C-422C-BBDD-5F6887B24C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38468360"/>
        <c:axId val="538468688"/>
      </c:barChart>
      <c:catAx>
        <c:axId val="538468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468688"/>
        <c:crosses val="autoZero"/>
        <c:auto val="1"/>
        <c:lblAlgn val="ctr"/>
        <c:lblOffset val="100"/>
        <c:noMultiLvlLbl val="0"/>
      </c:catAx>
      <c:valAx>
        <c:axId val="538468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468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aseline="0" dirty="0"/>
              <a:t>Monthly Comparison 10,000 gallons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0948335405442745E-2"/>
          <c:y val="0.11527497217298099"/>
          <c:w val="0.90150780494543437"/>
          <c:h val="0.733083852083934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43C-422C-BBDD-5F6887B24CE8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343C-422C-BBDD-5F6887B24CE8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43C-422C-BBDD-5F6887B24CE8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68B6-4410-8CBE-FC52C98454D8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9C5-4525-A88D-01380FC50D4B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9C5-4525-A88D-01380FC50D4B}"/>
              </c:ext>
            </c:extLst>
          </c:dPt>
          <c:dPt>
            <c:idx val="11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A9C5-4525-A88D-01380FC50D4B}"/>
              </c:ext>
            </c:extLst>
          </c:dPt>
          <c:dLbls>
            <c:dLbl>
              <c:idx val="5"/>
              <c:layout>
                <c:manualLayout>
                  <c:x val="2.923976608187134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8B6-4410-8CBE-FC52C98454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Douglas</c:v>
                </c:pt>
                <c:pt idx="1">
                  <c:v>Huachuca - Current</c:v>
                </c:pt>
                <c:pt idx="2">
                  <c:v>Benson</c:v>
                </c:pt>
                <c:pt idx="3">
                  <c:v>Sierra Vista - Pueblo del Sol</c:v>
                </c:pt>
                <c:pt idx="4">
                  <c:v>Sierra Vista - Liberty</c:v>
                </c:pt>
                <c:pt idx="5">
                  <c:v>Elfrida</c:v>
                </c:pt>
                <c:pt idx="6">
                  <c:v>Pearce</c:v>
                </c:pt>
                <c:pt idx="7">
                  <c:v>Whetstone</c:v>
                </c:pt>
                <c:pt idx="8">
                  <c:v>Sierra Vista - Arizona Water</c:v>
                </c:pt>
                <c:pt idx="9">
                  <c:v>Bisbee</c:v>
                </c:pt>
                <c:pt idx="10">
                  <c:v>Huchuca - Proposed</c:v>
                </c:pt>
                <c:pt idx="11">
                  <c:v>Dragoon</c:v>
                </c:pt>
                <c:pt idx="12">
                  <c:v>Naco</c:v>
                </c:pt>
              </c:strCache>
            </c:strRef>
          </c:cat>
          <c:val>
            <c:numRef>
              <c:f>Sheet1!$B$2:$B$14</c:f>
              <c:numCache>
                <c:formatCode>"$"#,##0.00_);\("$"#,##0.00\)</c:formatCode>
                <c:ptCount val="13"/>
                <c:pt idx="0">
                  <c:v>24.45</c:v>
                </c:pt>
                <c:pt idx="1">
                  <c:v>28</c:v>
                </c:pt>
                <c:pt idx="2">
                  <c:v>33.36</c:v>
                </c:pt>
                <c:pt idx="3">
                  <c:v>34.15</c:v>
                </c:pt>
                <c:pt idx="4">
                  <c:v>41.29</c:v>
                </c:pt>
                <c:pt idx="5">
                  <c:v>45</c:v>
                </c:pt>
                <c:pt idx="6">
                  <c:v>45.55</c:v>
                </c:pt>
                <c:pt idx="7">
                  <c:v>51</c:v>
                </c:pt>
                <c:pt idx="8">
                  <c:v>53.37</c:v>
                </c:pt>
                <c:pt idx="9">
                  <c:v>54.5</c:v>
                </c:pt>
                <c:pt idx="10">
                  <c:v>58.25</c:v>
                </c:pt>
                <c:pt idx="11">
                  <c:v>102.2</c:v>
                </c:pt>
                <c:pt idx="12">
                  <c:v>110.2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3C-422C-BBDD-5F6887B24C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38468360"/>
        <c:axId val="538468688"/>
      </c:barChart>
      <c:catAx>
        <c:axId val="538468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468688"/>
        <c:crosses val="autoZero"/>
        <c:auto val="1"/>
        <c:lblAlgn val="ctr"/>
        <c:lblOffset val="100"/>
        <c:noMultiLvlLbl val="0"/>
      </c:catAx>
      <c:valAx>
        <c:axId val="538468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468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aseline="0" dirty="0"/>
              <a:t>Monthly Comparison 3,000 gallons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0948335405442745E-2"/>
          <c:y val="6.9158512346150905E-2"/>
          <c:w val="0.90150780494543437"/>
          <c:h val="0.76921966975001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43C-422C-BBDD-5F6887B24CE8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343C-422C-BBDD-5F6887B24CE8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43C-422C-BBDD-5F6887B24CE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68B6-4410-8CBE-FC52C98454D8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2C42-4125-BD67-1634FFA613BC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C42-4125-BD67-1634FFA613BC}"/>
              </c:ext>
            </c:extLst>
          </c:dPt>
          <c:dPt>
            <c:idx val="11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C42-4125-BD67-1634FFA613BC}"/>
              </c:ext>
            </c:extLst>
          </c:dPt>
          <c:dLbls>
            <c:dLbl>
              <c:idx val="5"/>
              <c:layout>
                <c:manualLayout>
                  <c:x val="2.923976608187134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8B6-4410-8CBE-FC52C98454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Huachuca - Current</c:v>
                </c:pt>
                <c:pt idx="1">
                  <c:v>Sierra Vista</c:v>
                </c:pt>
                <c:pt idx="2">
                  <c:v>Benson</c:v>
                </c:pt>
                <c:pt idx="3">
                  <c:v>Huachuca - Proposed</c:v>
                </c:pt>
                <c:pt idx="4">
                  <c:v>Douglas</c:v>
                </c:pt>
                <c:pt idx="5">
                  <c:v>Bisbee</c:v>
                </c:pt>
              </c:strCache>
            </c:strRef>
          </c:cat>
          <c:val>
            <c:numRef>
              <c:f>Sheet1!$B$2:$B$7</c:f>
              <c:numCache>
                <c:formatCode>"$"#,##0.00_);\("$"#,##0.00\)</c:formatCode>
                <c:ptCount val="6"/>
                <c:pt idx="0">
                  <c:v>13.1</c:v>
                </c:pt>
                <c:pt idx="1">
                  <c:v>16.190000000000001</c:v>
                </c:pt>
                <c:pt idx="2">
                  <c:v>18.810000000000002</c:v>
                </c:pt>
                <c:pt idx="3">
                  <c:v>24.25</c:v>
                </c:pt>
                <c:pt idx="4">
                  <c:v>25</c:v>
                </c:pt>
                <c:pt idx="5">
                  <c:v>47.6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3C-422C-BBDD-5F6887B24C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38468360"/>
        <c:axId val="538468688"/>
      </c:barChart>
      <c:catAx>
        <c:axId val="538468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468688"/>
        <c:crosses val="autoZero"/>
        <c:auto val="1"/>
        <c:lblAlgn val="ctr"/>
        <c:lblOffset val="100"/>
        <c:noMultiLvlLbl val="0"/>
      </c:catAx>
      <c:valAx>
        <c:axId val="538468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468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0.07895</cdr:x>
      <cdr:y>0.47573</cdr:y>
    </cdr:from>
    <cdr:to>
      <cdr:x>0.99123</cdr:x>
      <cdr:y>0.47573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168AF0BD-29BC-4858-BDC7-04C3C114EB51}"/>
            </a:ext>
          </a:extLst>
        </cdr:cNvPr>
        <cdr:cNvCxnSpPr/>
      </cdr:nvCxnSpPr>
      <cdr:spPr>
        <a:xfrm xmlns:a="http://schemas.openxmlformats.org/drawingml/2006/main">
          <a:off x="685800" y="2489200"/>
          <a:ext cx="7924794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0.08772</cdr:x>
      <cdr:y>0.56021</cdr:y>
    </cdr:from>
    <cdr:to>
      <cdr:x>1</cdr:x>
      <cdr:y>0.56021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168AF0BD-29BC-4858-BDC7-04C3C114EB51}"/>
            </a:ext>
          </a:extLst>
        </cdr:cNvPr>
        <cdr:cNvCxnSpPr/>
      </cdr:nvCxnSpPr>
      <cdr:spPr>
        <a:xfrm xmlns:a="http://schemas.openxmlformats.org/drawingml/2006/main">
          <a:off x="762006" y="2717800"/>
          <a:ext cx="7924794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0.07018</cdr:x>
      <cdr:y>0.46117</cdr:y>
    </cdr:from>
    <cdr:to>
      <cdr:x>0.98246</cdr:x>
      <cdr:y>0.46117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168AF0BD-29BC-4858-BDC7-04C3C114EB51}"/>
            </a:ext>
          </a:extLst>
        </cdr:cNvPr>
        <cdr:cNvCxnSpPr/>
      </cdr:nvCxnSpPr>
      <cdr:spPr>
        <a:xfrm xmlns:a="http://schemas.openxmlformats.org/drawingml/2006/main">
          <a:off x="609600" y="2413000"/>
          <a:ext cx="7924794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15" tIns="47107" rIns="94215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15" tIns="47107" rIns="94215" bIns="47107" rtlCol="0"/>
          <a:lstStyle>
            <a:lvl1pPr algn="r">
              <a:defRPr sz="1200"/>
            </a:lvl1pPr>
          </a:lstStyle>
          <a:p>
            <a:fld id="{C935583A-BE72-4D2A-B8C7-B39253EB09B4}" type="datetimeFigureOut">
              <a:rPr lang="en-US" smtClean="0"/>
              <a:t>12/18/2018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15" tIns="47107" rIns="94215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15" tIns="47107" rIns="94215" bIns="47107" rtlCol="0" anchor="b"/>
          <a:lstStyle>
            <a:lvl1pPr algn="r">
              <a:defRPr sz="1200"/>
            </a:lvl1pPr>
          </a:lstStyle>
          <a:p>
            <a:fld id="{D90FAFA2-79C7-42E4-8DF7-785DFBB4DA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659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15" tIns="47107" rIns="94215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15" tIns="47107" rIns="94215" bIns="47107" rtlCol="0"/>
          <a:lstStyle>
            <a:lvl1pPr algn="r">
              <a:defRPr sz="1200"/>
            </a:lvl1pPr>
          </a:lstStyle>
          <a:p>
            <a:fld id="{7AECB694-722F-47AF-9182-0941CAD59158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5" tIns="47107" rIns="94215" bIns="471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15" tIns="47107" rIns="94215" bIns="47107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15" tIns="47107" rIns="94215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15" tIns="47107" rIns="94215" bIns="47107" rtlCol="0" anchor="b"/>
          <a:lstStyle>
            <a:lvl1pPr algn="r">
              <a:defRPr sz="1200"/>
            </a:lvl1pPr>
          </a:lstStyle>
          <a:p>
            <a:fld id="{3C3D0E2F-A7AA-4903-8CD2-0E01D095902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724400"/>
            <a:ext cx="5486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5105400"/>
            <a:ext cx="5486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85800" y="5486400"/>
            <a:ext cx="5486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85800" y="5867400"/>
            <a:ext cx="5486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85800" y="6248400"/>
            <a:ext cx="5486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85800" y="6629400"/>
            <a:ext cx="5486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5800" y="7010400"/>
            <a:ext cx="5486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85800" y="7391400"/>
            <a:ext cx="5486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85800" y="7772400"/>
            <a:ext cx="5486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85800" y="8153400"/>
            <a:ext cx="5486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85800" y="8534400"/>
            <a:ext cx="5486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132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828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7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552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3280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5992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027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1119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034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070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635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195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1E578-86ED-492B-9715-3E01E7D421E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0502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641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003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3342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7881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0212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741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9599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63297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364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1E578-86ED-492B-9715-3E01E7D421E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214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1E578-86ED-492B-9715-3E01E7D421E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54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7422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35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757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37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D0E2F-A7AA-4903-8CD2-0E01D09590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12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1D62-D573-45EB-8D7D-68ECC60F867A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522E-C6E7-4754-94A8-6913EAD84D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1D62-D573-45EB-8D7D-68ECC60F867A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522E-C6E7-4754-94A8-6913EAD84D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1D62-D573-45EB-8D7D-68ECC60F867A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522E-C6E7-4754-94A8-6913EAD84D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522E-C6E7-4754-94A8-6913EAD84DF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96200" y="6596390"/>
            <a:ext cx="1447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B18E7CD-EFCD-42B5-B8F1-115FC0D655DA}" type="slidenum">
              <a:rPr lang="en-US" sz="11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 algn="r"/>
              <a:t>‹#›</a:t>
            </a:fld>
            <a:endParaRPr lang="en-US" sz="11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085" y="6324600"/>
            <a:ext cx="1538715" cy="37089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33895D5-5807-4BE2-85DF-283E384700E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97752"/>
            <a:ext cx="1051560" cy="3657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1D62-D573-45EB-8D7D-68ECC60F867A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522E-C6E7-4754-94A8-6913EAD84D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1D62-D573-45EB-8D7D-68ECC60F867A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522E-C6E7-4754-94A8-6913EAD84D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1D62-D573-45EB-8D7D-68ECC60F867A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522E-C6E7-4754-94A8-6913EAD84D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1D62-D573-45EB-8D7D-68ECC60F867A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522E-C6E7-4754-94A8-6913EAD84D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1D62-D573-45EB-8D7D-68ECC60F867A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522E-C6E7-4754-94A8-6913EAD84D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1D62-D573-45EB-8D7D-68ECC60F867A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522E-C6E7-4754-94A8-6913EAD84D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1D62-D573-45EB-8D7D-68ECC60F867A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D03522E-C6E7-4754-94A8-6913EAD84DF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1D1D62-D573-45EB-8D7D-68ECC60F867A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03522E-C6E7-4754-94A8-6913EAD84DF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667000"/>
            <a:ext cx="9144000" cy="2057400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6600" cap="small" dirty="0">
                <a:solidFill>
                  <a:schemeClr val="tx1"/>
                </a:solidFill>
                <a:cs typeface="Arial" pitchFamily="34" charset="0"/>
              </a:rPr>
              <a:t>Water and Sewer Financial Planning Study</a:t>
            </a:r>
            <a:endParaRPr lang="en-US" sz="6600" b="1" cap="small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172200" y="5105400"/>
            <a:ext cx="2286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+mj-ea"/>
                <a:cs typeface="Arial" pitchFamily="34" charset="0"/>
              </a:rPr>
              <a:t>Pat Walker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+mj-ea"/>
                <a:cs typeface="Arial" pitchFamily="34" charset="0"/>
              </a:rPr>
              <a:t>Kevin Burnett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419600" y="5181600"/>
            <a:ext cx="1981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+mj-ea"/>
                <a:cs typeface="Arial" pitchFamily="34" charset="0"/>
              </a:rPr>
              <a:t>Presented by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24200" y="1041737"/>
            <a:ext cx="58673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TOWN OF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HUACHUCA CITY, ARIZONA</a:t>
            </a:r>
          </a:p>
        </p:txBody>
      </p:sp>
      <p:sp>
        <p:nvSpPr>
          <p:cNvPr id="24578" name="AutoShape 2" descr="data:image/jpeg;base64,/9j/4AAQSkZJRgABAQAAAQABAAD/2wCEAAkGBxQPEBQUDxQUFBUUFBQXFRUXFRQXFRgUFBQWFxQUFBQYHCgiGRolHBQVITEiJSksLi4uFx8zODMsNygtLisBCgoKDg0OGhAQGiwkICQsLCwsLiwyLCwrLCwsLys0LCwsLCwsLDAsNywsLDcsKywwLCssLCwsLCwuLDQsLCwsLP/AABEIAJgA6AMBIgACEQEDEQH/xAAcAAACAgMBAQAAAAAAAAAAAAAAAQYHAwQFCAL/xABKEAACAQMABgYECgcGBQUAAAABAgMABBEFBhIhMVEHE0FhcYEiMpGxMzQ1UmJzdJKhwSNCcoKys9EUU4Oiw+FDRGOT8BUXJCXS/8QAGgEBAAMBAQEAAAAAAAAAAAAAAAECBAMFBv/EADARAAICAQMCAggGAwAAAAAAAAABAgMRBCExEkETUQUiMmGh0eHwFBVxgZGxNELB/9oADAMBAAIRAxEAPwC8aVOigFTpUUA6VFFAOilRQDoopE0A6VcHSWtkEOQp61uScPNuFcN9Pz3JwuEHzVIB+8ePlWW/VQqXm/JHaFEpe4l95pOOH1m3/NG8+yuU+mmm3QkI3YG4t4HhnurkxQyqPgyw5FdoVlEUbfCRyRHmoJX7pG6vFs9IX2vC9VeW6+JqVEI+/wC/IyW964kKXJbDbjncV5MKxS2LRTorbwXXB5jaFde0t+sXZZknTsPCRa6aWY2VVvS2CCpPEY4b66V+j52xXU84eU3z70/P3MiWoUXsv1+ZGr+yY3RSPI2jnPIHia2Ly9kSURQEnYAGPWJPEk1IuqG1tY9LAGe4b8fjWsbLYU9UQrMSWcjJ8a0S9HSh1OEsZeXjnHkjmtQnjqXCwYo9JhSqTlVc8QDkDlk9ldGotNbRRn1JZm7chgue84rraEvGkDB02NnGBg42eW/wrtpdVJz8Oznt3/l8FLKl09Ufv9DqUqdFekZwooooBU6VOgCiiigCilToBUU6VAFFFOgFRRXN03p+3sl2rqVY+QJ9I/sqN5qUm+AdKsV3dJCheV1RRxZiAPaaqXWHphY5Wwi2R/ey7z+7GOHmfKq9vtMTXb7dzI0jdm0dwz2KvBfKtEdNJrL2IyXLprpNhjytopmb55ysY8O1vw8ahmkdZbi8P6aQ7PzF9FPYOPnUQgeujA9cra8I0Qwdu3krtWEQYZMiL3Haz+AqNwPXY0eUPwjMvcq7RPtIArx76smuMiUWcUa/8wB+yr/7V17SdQcC4lY8gufeDUctL6FfUhLHnI+f8qgD8akMd1Iq5kZLdTwAUbR8F4+2sNVWJ4gv4z80iLHtv8cfIkNqcjftfvAA1ldwoyxAA4k7h7aiU+smxuhDMfnyHJ8lG4VxLu9eY5kYt3dg8BX0tVMuldWx575JjeayQx7lJc/R4e01x7jWyQ+oir45Y/lUforQqooqdGXTs7f8QjwAFa7aRlP/ABZPvtWtRV+leQNpdJTDhK/3iffW1BrDOv6+1+0Aa5dFOlPsCVWetgO6ZMfSXePNTUhtrlJV2o2DDu/PlVaVnsrx4W2ozg9vIjkR21ylSuxJZNFaeidIC4jDjceDDka3aztYAqKdFQBUU6KAVFFFAFYp7gJ2EnG4AE588YomiLfrEeGPzFc+XQ+fVcDxjQ+4CqSclwgRjT8+lbjK25htU5jrZJCP2urwPIedQWXozunYtLOrM3rMyXLMT3sUyatSXQso9XqH8VdD/lY1z7iKaP17Ukc4ppB7iaj8ZbXwsfsRgrn/ANsJRxuEH+Dcf/mgdHBXjeRj/BmqdppWLOGa7jPdKWx5N/StqK6DfB37r3SJ+dV/MrX3Xw+gwiAR6jION9D/ANqT+tbcepiD/noPuSCrAEd7jMcsUw/dP5Vpz3dzH8NaxuOfV5/FapLV2/7f18mWUmiLRaor2XlufJxW/a6pjI2rq3x24bf5A4roLpy3b4S0Tv2SPdge+syz6Pk9ZHj9v5E1wdyn3XxRdWyRnttDtGMWzQg/O29p/vY3eQFYZNW7gnJ2WJ4na3nzNZF0JZS/BzkHkWX3MM19Nqay74p/8pX8Qa0V6iyC9WC/ZlG292abavXA/Uz4MKwvoaccYm8t/urdfQ99H6kjN4SH3NWCTSN9D6/WeJQEe0Cr/mEo+1BkGjJZyL6yOPFW/pWGurDrjMPWEbeRHuNbia4q26WDPgwb8GA99Wj6TqfJBHqKk6aVsZfWQL4pj8VrOmiLOb4J9/0X3+w1phq65cMkiNFSibVH+7l8mX8wfyrn3GrU68AreB/I12VkX3IOPRWa4tXj+ERl8QQPbWGrgkOpcpErr2FAfNTu95qX1GNTLQjbkPA4Ve/flj7vxqT1kt9okKKKK5gKKKdAKinRQCop0UAqKKdAa13YxzDEqK3iN/kajukNTlO+Byp+a28eR4j8aldKuVlMJ+0gVhd2E1o2WDJydScHwYVu2etE8fFg45MPzFWC6BgQwBB4gjI9lRnS+qSvlrc7B+YfVPgeysU9LZXvUwfEOsNtcbrmMKeZAYfexkVmm1Wt5l2oGK54FSGX2f71DLq2eJisilWHYfeOYp2d48LbUTFT3cD4jtritQntbHP9g699qpPHvTEg+juP3TXKjuJYGwrPGRxGSPatSnRWuAOFuFx9NeHmvZ5VIZYIrlBtBZFPA7j7D2V1Wnrs3qlgEKtdbJ09bZcfSGD7RXbs9cYm3Sq0Z5+svt4/hWvpLU4cbdsfQbh5N/WoteWbwtsyqVPZngfA9tUc9RT7XALEEdtdjIEcnM7trz7RXOu9T4X+DLRn7w9h/rUGRipypII4EHB8jXb0frVNFufEg5NuP3h/vVlqap7WRA73VOeP1MSD6O4+w1xJYihw4KkdhBB9hqwtGayQz4Gdhvmtu9h4GuldWiTDEihh3j3Hsqz0lc1mtgra10vNF6kjAcicj2Gu1Z65Ou6VFcc1OyfZvB/CtjSep/bbt+435N/WvrRmp4G+4ba+gu4ebdtUhVqYSwvoDs6L03FdZCZzjepHZ39lfVzoSCT1owDzX0fdW5b26xrsxqFHIDFZK9OHUlu9wfMcYUBVGABgAcq+qdFWAqKdFAKinRQCooooAooooAooooB0qdKgHRRSoDV0jo6O4XZlXPI9o7wagWm9BPanJ9JDwcD8GHYasevmSMMCGAIO4g8CKz36eNq94Kkrd0ZpSS2bMR3Hip9U+Irp6x6vG3zJFkx9o7U8eY76j9ePKM6pY4ZBY+hdPR3Qx6j9qE8e9T210ri3WRSsihgewiqnViDkHBHAjiDzBqZ6vaz7eI7ggNwV+w9zcj316FGrU/VmSa+l9USMtbHI+YeP7rdvgaisiFSQwII4gjBHiKtytO90XFMQZUDFeB/I8xU3aJS3hsCuLDRslwcRIW5ngo8TU80BouS3XEkpfkn6q+BO/wB1dWNAoAUAAcANw9lOutGljXvncDpU6VagFFOlQBRRToBUUUUAUUUUAU6KKAVOlToBU6VOgClTooAooooAooooBMuRg7weIqAaz6D/ALO23H8Gx+6eR7uVWBXzIgYYYAg9hGR7K430q2OGCtdGaEmuN6LhfnNuXy5+VSzRmqkUW+T9K3eML5L/AFrv0Vzq0kIbvdgAKdFFagFFFKgHRRSoB0UUUAUUUUAUqdFAFFKnQFR68676R0VddSWgkVkDo/VFSVJIwRtHeCK2tW9P6a0hAJ4BadWWZQWBByhw27PMVHenj4/B9nH8x6nPQt8kR/Wz/wA1q3TUY0RnhZK9zmaY0/pywQyzW9tLGu9jHtHZA4lgDkDvrf1K6T4dISCGZP7PM3qja2o3PJXwCG7iPAmp8RnjXlPWeFba8uVgOyIp5erI/V2HJUD9kgDyqKIQuTi1h+aD2PVlOsUDEopfcSoz3EjeK+9qsRY+q1dJ36WsLzTHZSNSzHjuHdX3dXkcWOtdEzw2mVc+GTWG/tYruB45MPFKpU4O4qeRFSudwcHU3Xy30q8iQrJG8Y2tmQKCVJxtKVYjj2cd9SqorqbqLbaKaR4GkkeQbJaRlJCA52VCgDj28dwqVVezp6vU4A6VYri5SMZkdUHNmCj2mvi2v4pfg5I3/ZdW9xrngGxXA12vLi2s5J7VkDQqXZXTaDgY3AhhsnjzrvbQ7q4WvnyZd/UP7qtD2kCKdF+vFzpO5ljuRGFSLbGwpBztgb9/I1ZVUd0CfHbj7OP5i1dVzeRxY610TPDaZVz4ZNdtTBRsaiiEZ6K+IpA4ypDA8CCCPaK+6zknyzgYyQMnA7zyFfVedtUdP3F9pqyku5WkPWtgHci5ik9VOAr0QDXa6l1NJkJ5HRSrVn0lDGcSSxIeTOqn2E1xJNulXzFKrjKEMD2ggj2ivugClS2hzpigHXxJIFBZiAAMkkgAAcSSeFYBpGLa2etj2uGztrtZ5YzmjSVt10TIMAsN2ckZBB7CD2cQd1TgDS/iK7QkjKhdokOuNnJG1nPDIO/uNFRu71ReYPtzAGSMxt6BOUJlbZLZBb0niOTvPVnnuKuow7sgrjp4+PwfZx/Mepb0T3xh0PERFLLmW43RhSRiU8ckc6iXTx8fg+zj+Y9TnoW+SI/rZ/5rVrs/xo/fmQuTha7dJtzApSGzmttrIE0643/9MLlSfFvKov0Uappf3HXTyIVhYN1RbMsjg5BcHfsZ3k9pq/J4FkUrIoZWGCrAEEciDXm/XnRn/pOlHFmzR7OzJEVO9NsZ2Qe0Ag+W6mnkpxcI7MM9GX9jHcRtHOiyIwwyMAVI8DXlzVuVrS/ieCMSSRylY04FnIZEBPiQa9I6m6ZN/YwzsAGdfTA4banDY7siqB1H+Wbb7S3uemlzFTT7fUMl2keia/uyZ7m6hedhkqwc4+gH4ADkBiu/prVsJq31d3EhltrdtkkBijht5RuRwPHdVlVHekX5KvPqW/KuKvnNxT80Tgq7oDQC+uMAD/43YP8AqpU/6U9bH0Zap1GOunYqhO8IFGXfHaRlQO9qgXQL8en+zf6qVO+lXVU6RtVZGVJLcs6lyApVgA6lj6vqqc/Rrrd0/iPW42/ohcEH6MdUU0uZbvSRafZfYRXYnaYAMzMc+r6QAUbuPdUi1+6MbM2kktpCsMsKM42R6LBRllZT3DjUZ6JNdobBZLa9YRo77cch3qGwFdWI7PRBB8e6pTr/ANJNmtnLFazLNLMjINk+ioYYZmbwPDtqbPF8b1c47eQ2wVx0YaHsr26Nvew7e2paNgzKQV4qQvEEe7vq5NYtERWWhbmC3XZjSCTZGScZ3nefGoJ0OanzLcC8uEaONEIiDAhnZhja2TvCgdp45qydffky7+of3VXUTzakn5BcFFdHWkrmG5eOxRWnuYxEjN6sY2gzSEY3gAf+cKtqDottHUtemS6nYfpJ3dgxP0QD6I5AVX3QaP8A7F+6B8feWr6qdXY42YjsEectImbVzSTpaSEqpVwp3LJG28LIo3E8Rnz7q9D2N0JokkX1ZEVx4MAR76oLpr+VX+pi9zVd2qfxC1+zw/wCq6neuE3yyUeb9SdHR3d/bQTrtRyuVdckZAjduI71FehdW9TbPRjO9pH1ZdQHJZiNkHPad1UL0afK1l9a38qSvQGusrJo66ZOIgkx5qQfwNdNY31qKfK/6QiptZtdbnTF4tpo5zFC79WhUkGQdsjsN4TAJwOwd+KnWiuijR0MYWSLrnx6Ujk5J7SFBwvhVZ9DCA6Wjz2RSkeIA/rXoWqamXhtQhsgiltedUn0Hs3miZJIoywWVAxIUn1Tv9ZSd2DwyMd086OdcRpW3YuAs8WBKo4HazsyL3HB3dhBrP0mIG0Td57IiR4gjFVb0GSkaRdRwaBtryZSPxpjxaXKXK7k8MOnTRcUV7C8caKZYmaQhQNplf1jzO/jXU1IsrnTFrFAzvbWFsgjbqzh7hxvYbXYo3A+zf2a/T78atfqZP41qf8ARSMaJtscm9u2atKeNPF9yO5xtYOiKye3YWsZilVSUO0WBYDcrhuOeGeNRLob1vlW5S0ldnhmBEYYkmNwpYBSf1SAd3cKvOvMfRd8qWP7f+k9RS3ZXNS3x9Q+T07RSorCWKM6ePj8H2cfzHqa9DFwg0TGCygiWfIJGd8jEZFd3WPUq00jIsl0jMyrsAiR19HJPBTzJrjt0SaLPGFz/iyf1rW7oSqUHnYjG5J9LawW1ohe4mjQAcNobR7lUbzXnXWPSMmmdIu8EbM0pCxRje2wu5drlzJ4DNXNB0UaMQ5EB85JCPZmpPonQlvZqVtYY4geOyoBPieJqK7YVZcctjGTW1Q0N/YLKGAkFkT0iOBc72x5mqA1G+Wbb7S3uevS9RTR/R1YW86TxRsJEcup6yQjaOcnBOO01FVyipdXcNEsqOdIvyVefUt+VSOtXSmj0uoXhmBKSKVYAkEg944Vwi8STJKX6Bfj1x9m/wBVKkHT4Zv7JAEyITI3XEcNrA6na7s7fHtC1MdXNS7TR0jSWiMrOuwxLu3o5BxhjzArh9J2vS6OUQJGs0sqEkPvjROGXX9Ynfhe4579XieJepRWSOxyND9JmjWtYorqEp1aKvV9T1keVGMrgHd4gGty26RdDRHMSbB5raFT7QtaOqfRhDcwrc3+S86hxFF+ijRWGVGF3k4PPHdXePRRo3+6f/vS/wBaSdCfcbm5ojpF0fduEjn2WJwBIrR5J7AWGK3dffky7+of3VR3Sbqkmi7lEiZmjmQsobBZdk4ZSe0bxVv6i50hoaJLvLB42jY5ILIpKg7XHgBvqLKowUbIvYZK26DPlF/s7fxLV9VG9XtSLPR8pltY2VypUkyO3okg8GPdUjrlqLFZPqQR586avlV/qYvc1Xdqn8Qtfs8P8Arn6f1Dsr+YzXMbM5ULkSOowvDcDjtrv2VqsMaRxjCoqqozn0VGBv8AAVay1SrjFdhg806gSCHS1oZPR2Z9ls7sMVePB/eIFel7u3WWN43GVdWVh9Fhg++onrB0aWN9K0ro6O5y5jbZDE8SVIIz313tC6EW0GFknk9ELmWZ5Nw5BjgeNW1FsbMSXISwULbQS6u6WjNwCVRj6QHwkDeiXXvAIJHMYr0NY3kc8ayQurowyGU5BrFpXRUN3H1dzGkq8mGcHmD2HwqHv0TWIJMTXEO1xEczAHxzUTsjbhy2Y4Od0060xxWptI2BllI6wA+pGpBO3yJ3ADxPZT6F9VJLWOS6uAVedVWNCMFYgclm5FjjdyUc6kWgejywsmDxQhnByGkJcg8xncDUqqJWpQ8OH7sYKT6ffjVr9TJ/GtWB0VfJNt+y38Rrd1k1OtdJOj3aMzRqVUh3XAJyfVO/hXT0NouOzhSGAFY03KCSxGTnid9J2p1KHdDG5u15i6L/AJUsf2/9J69O1EdEdHFhaTRzQRMrxHKEyyEA4K8Cd+4mpouUIyT7/UNEuopUVmJCnRRQBSp0UAUUUUAUqdFAFVb0uajTXsiXNoOsZU2JIuDEA5VkzuPEgjwooq9djhLqQPnVPpHW1gS30pDPA8ShA5ifZdVGBkYyDgcsd9dq56VbID9AJ7h+xI4XJPmQBSor0Pw1cl1lckOn1Y0hrBdie8jNnCAFUNvdY85KopAJY797Ab+zsq49H2SW8SRRDZSNQqjkBRRWGy1z27InBs0UUVyJFToooAooooAooooAooooAooooApU6KAKKKKA/9k="/>
          <p:cNvSpPr>
            <a:spLocks noChangeAspect="1" noChangeArrowheads="1"/>
          </p:cNvSpPr>
          <p:nvPr/>
        </p:nvSpPr>
        <p:spPr bwMode="auto">
          <a:xfrm>
            <a:off x="1095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46" y="4881170"/>
            <a:ext cx="2860553" cy="100518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C611D17-24A8-4731-86CD-8069C8AB3B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19221"/>
            <a:ext cx="1714500" cy="17145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8332D42-E256-47C1-922E-02BBC5A733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" y="5851816"/>
            <a:ext cx="2016481" cy="70138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441" y="304798"/>
            <a:ext cx="9131559" cy="1066800"/>
          </a:xfrm>
        </p:spPr>
        <p:txBody>
          <a:bodyPr anchor="ctr">
            <a:no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algn="ctr"/>
            <a:r>
              <a:rPr lang="en-US" sz="4600" cap="small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Revenue Adjustments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824534"/>
              </p:ext>
            </p:extLst>
          </p:nvPr>
        </p:nvGraphicFramePr>
        <p:xfrm>
          <a:off x="1676702" y="1219200"/>
          <a:ext cx="5790595" cy="5105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383">
                  <a:extLst>
                    <a:ext uri="{9D8B030D-6E8A-4147-A177-3AD203B41FA5}">
                      <a16:colId xmlns:a16="http://schemas.microsoft.com/office/drawing/2014/main" val="1368818518"/>
                    </a:ext>
                  </a:extLst>
                </a:gridCol>
                <a:gridCol w="1537612">
                  <a:extLst>
                    <a:ext uri="{9D8B030D-6E8A-4147-A177-3AD203B41FA5}">
                      <a16:colId xmlns:a16="http://schemas.microsoft.com/office/drawing/2014/main" val="1588347644"/>
                    </a:ext>
                  </a:extLst>
                </a:gridCol>
              </a:tblGrid>
              <a:tr h="660806">
                <a:tc gridSpan="4"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Calibri" panose="020F0502020204030204" pitchFamily="34" charset="0"/>
                        </a:rPr>
                        <a:t>Proposed Revenue Adjustments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0566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Calibri" panose="020F0502020204030204" pitchFamily="34" charset="0"/>
                        </a:rPr>
                        <a:t>Fiscal Year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Calibri" panose="020F0502020204030204" pitchFamily="34" charset="0"/>
                        </a:rPr>
                        <a:t>Projected Revenue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Calibri" panose="020F0502020204030204" pitchFamily="34" charset="0"/>
                        </a:rPr>
                        <a:t>Revenue 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Calibri" panose="020F0502020204030204" pitchFamily="34" charset="0"/>
                        </a:rPr>
                        <a:t>% 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80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2018-19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$170,510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$258,553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51.6%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80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2019-20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258,553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268,457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80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2020-21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268,457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278,776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080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2021-22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278,776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289,497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080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2022-23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289,497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300,668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880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2441" y="685800"/>
            <a:ext cx="9131559" cy="838200"/>
          </a:xfrm>
          <a:prstGeom prst="rect">
            <a:avLst/>
          </a:prstGeom>
        </p:spPr>
        <p:txBody>
          <a:bodyPr vert="horz" lIns="0" rIns="0" bIns="0"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Proposed Rate Option – 1 COLA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208107"/>
              </p:ext>
            </p:extLst>
          </p:nvPr>
        </p:nvGraphicFramePr>
        <p:xfrm>
          <a:off x="193737" y="1524000"/>
          <a:ext cx="8756526" cy="3579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79405846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23871437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796684242"/>
                    </a:ext>
                  </a:extLst>
                </a:gridCol>
                <a:gridCol w="1090724">
                  <a:extLst>
                    <a:ext uri="{9D8B030D-6E8A-4147-A177-3AD203B41FA5}">
                      <a16:colId xmlns:a16="http://schemas.microsoft.com/office/drawing/2014/main" val="3067448985"/>
                    </a:ext>
                  </a:extLst>
                </a:gridCol>
                <a:gridCol w="9666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Meter Size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Current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2018-19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  2019-20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2020-21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2021-22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</a:t>
                      </a:r>
                      <a:r>
                        <a:rPr lang="en-US" sz="18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2022-23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Residential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Monthly Base Charge</a:t>
                      </a:r>
                      <a:endParaRPr lang="en-US" sz="17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$20.00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$20.80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$21.63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$22.50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$23.40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Volume Rate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$0.00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$3.00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$3.12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$3.24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$3.37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$3.51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093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2,000-2,999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3.66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457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3,000-6,999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3.64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0553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7,000-10,999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5.41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0814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 10,999 gallons</a:t>
                      </a:r>
                      <a:endParaRPr lang="en-US" sz="17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7.28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7.57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8.19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1D864B0-C0E8-489B-8C60-2563AAB0CBBE}"/>
              </a:ext>
            </a:extLst>
          </p:cNvPr>
          <p:cNvSpPr txBox="1"/>
          <p:nvPr/>
        </p:nvSpPr>
        <p:spPr>
          <a:xfrm>
            <a:off x="990600" y="5819711"/>
            <a:ext cx="670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arenBoth"/>
            </a:pPr>
            <a:r>
              <a:rPr lang="en-US" sz="1300" dirty="0">
                <a:latin typeface="+mj-lt"/>
              </a:rPr>
              <a:t>Current rate structure is a uniform rate of $2.00 per 1,000 gallons beginning at 3,000 gallons of use</a:t>
            </a:r>
          </a:p>
        </p:txBody>
      </p:sp>
    </p:spTree>
    <p:extLst>
      <p:ext uri="{BB962C8B-B14F-4D97-AF65-F5344CB8AC3E}">
        <p14:creationId xmlns:p14="http://schemas.microsoft.com/office/powerpoint/2010/main" val="3253712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2441" y="685800"/>
            <a:ext cx="9131559" cy="838200"/>
          </a:xfrm>
          <a:prstGeom prst="rect">
            <a:avLst/>
          </a:prstGeom>
        </p:spPr>
        <p:txBody>
          <a:bodyPr vert="horz" lIns="0" rIns="0" bIns="0"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Proposed Rate Option – 1 COLA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483084"/>
              </p:ext>
            </p:extLst>
          </p:nvPr>
        </p:nvGraphicFramePr>
        <p:xfrm>
          <a:off x="193737" y="1524000"/>
          <a:ext cx="8756526" cy="3579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79405846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23871437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796684242"/>
                    </a:ext>
                  </a:extLst>
                </a:gridCol>
                <a:gridCol w="1090724">
                  <a:extLst>
                    <a:ext uri="{9D8B030D-6E8A-4147-A177-3AD203B41FA5}">
                      <a16:colId xmlns:a16="http://schemas.microsoft.com/office/drawing/2014/main" val="3067448985"/>
                    </a:ext>
                  </a:extLst>
                </a:gridCol>
                <a:gridCol w="9666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Meter Size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Current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2018-19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  2019-20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2020-21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2021-22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</a:t>
                      </a:r>
                      <a:r>
                        <a:rPr lang="en-US" sz="18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2022-23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Commercial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Monthly Base Charge</a:t>
                      </a:r>
                      <a:endParaRPr lang="en-US" sz="17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$22.88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$23.80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$24.75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$25.74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Volume Rate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$0.00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$5.41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$5.62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$5.85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093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2,000-2,999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5.68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5.91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6.14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457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3,000-6,999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5.72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5.95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0553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7,000-10,999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7.02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0814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 10,999 gallons</a:t>
                      </a:r>
                      <a:endParaRPr lang="en-US" sz="17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8.65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9.36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1D864B0-C0E8-489B-8C60-2563AAB0CBBE}"/>
              </a:ext>
            </a:extLst>
          </p:cNvPr>
          <p:cNvSpPr txBox="1"/>
          <p:nvPr/>
        </p:nvSpPr>
        <p:spPr>
          <a:xfrm>
            <a:off x="990600" y="5819711"/>
            <a:ext cx="670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arenBoth"/>
            </a:pPr>
            <a:r>
              <a:rPr lang="en-US" sz="1300" dirty="0">
                <a:latin typeface="+mj-lt"/>
              </a:rPr>
              <a:t>Current rate structure is a uniform rate of $2.00 per 1,000 gallons beginning at 3,000 gallons of use</a:t>
            </a:r>
          </a:p>
        </p:txBody>
      </p:sp>
    </p:spTree>
    <p:extLst>
      <p:ext uri="{BB962C8B-B14F-4D97-AF65-F5344CB8AC3E}">
        <p14:creationId xmlns:p14="http://schemas.microsoft.com/office/powerpoint/2010/main" val="2429030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2441" y="685800"/>
            <a:ext cx="9131559" cy="838200"/>
          </a:xfrm>
          <a:prstGeom prst="rect">
            <a:avLst/>
          </a:prstGeom>
        </p:spPr>
        <p:txBody>
          <a:bodyPr vert="horz" lIns="0" rIns="0" bIns="0" anchor="ctr">
            <a:normAutofit fontScale="92500"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Proposed Rate Option – 2 Delayed COLA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464141"/>
              </p:ext>
            </p:extLst>
          </p:nvPr>
        </p:nvGraphicFramePr>
        <p:xfrm>
          <a:off x="193737" y="1524000"/>
          <a:ext cx="8756526" cy="3579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79405846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23871437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796684242"/>
                    </a:ext>
                  </a:extLst>
                </a:gridCol>
                <a:gridCol w="1090724">
                  <a:extLst>
                    <a:ext uri="{9D8B030D-6E8A-4147-A177-3AD203B41FA5}">
                      <a16:colId xmlns:a16="http://schemas.microsoft.com/office/drawing/2014/main" val="3067448985"/>
                    </a:ext>
                  </a:extLst>
                </a:gridCol>
                <a:gridCol w="9666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Meter Size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Current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2018-19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  2019-20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2020-21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2021-22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</a:t>
                      </a:r>
                      <a:r>
                        <a:rPr lang="en-US" sz="18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2022-23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Residential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Monthly Base Charge</a:t>
                      </a:r>
                      <a:endParaRPr lang="en-US" sz="17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$20.00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$20.00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$20.00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$20.00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$20.80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Volume Rate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$0.00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$3.00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$3.00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$3.00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$3.00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$3.12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093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2,000-2,999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457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3,000-6,999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0553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7,000-10,999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0814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 10,999 gallons</a:t>
                      </a:r>
                      <a:endParaRPr lang="en-US" sz="17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7.28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1D864B0-C0E8-489B-8C60-2563AAB0CBBE}"/>
              </a:ext>
            </a:extLst>
          </p:cNvPr>
          <p:cNvSpPr txBox="1"/>
          <p:nvPr/>
        </p:nvSpPr>
        <p:spPr>
          <a:xfrm>
            <a:off x="990600" y="5819711"/>
            <a:ext cx="670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arenBoth"/>
            </a:pPr>
            <a:r>
              <a:rPr lang="en-US" sz="1300" dirty="0">
                <a:latin typeface="+mj-lt"/>
              </a:rPr>
              <a:t>Current rate structure is a uniform rate of $2.00 per 1,000 gallons beginning at 3,000 gallons of use</a:t>
            </a:r>
          </a:p>
        </p:txBody>
      </p:sp>
    </p:spTree>
    <p:extLst>
      <p:ext uri="{BB962C8B-B14F-4D97-AF65-F5344CB8AC3E}">
        <p14:creationId xmlns:p14="http://schemas.microsoft.com/office/powerpoint/2010/main" val="3798965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2441" y="685800"/>
            <a:ext cx="9131559" cy="838200"/>
          </a:xfrm>
          <a:prstGeom prst="rect">
            <a:avLst/>
          </a:prstGeom>
        </p:spPr>
        <p:txBody>
          <a:bodyPr vert="horz" lIns="0" rIns="0" bIns="0" anchor="ctr">
            <a:normAutofit fontScale="92500"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Proposed Rate Option – 2 Delayed COLA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447992"/>
              </p:ext>
            </p:extLst>
          </p:nvPr>
        </p:nvGraphicFramePr>
        <p:xfrm>
          <a:off x="193737" y="1524000"/>
          <a:ext cx="8756526" cy="3579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79405846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23871437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796684242"/>
                    </a:ext>
                  </a:extLst>
                </a:gridCol>
                <a:gridCol w="1090724">
                  <a:extLst>
                    <a:ext uri="{9D8B030D-6E8A-4147-A177-3AD203B41FA5}">
                      <a16:colId xmlns:a16="http://schemas.microsoft.com/office/drawing/2014/main" val="3067448985"/>
                    </a:ext>
                  </a:extLst>
                </a:gridCol>
                <a:gridCol w="9666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Meter Size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Current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2018-19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  2019-20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2020-21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2021-22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</a:t>
                      </a:r>
                      <a:r>
                        <a:rPr lang="en-US" sz="18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2022-23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Commercial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Monthly Base Charge</a:t>
                      </a:r>
                      <a:endParaRPr lang="en-US" sz="17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$22.88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Volume Rate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$0.00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$5.20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093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2,000-2,999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5.46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457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3,000-6,999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0553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7,000-10,999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0814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 10,999 gallons</a:t>
                      </a:r>
                      <a:endParaRPr lang="en-US" sz="17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1D864B0-C0E8-489B-8C60-2563AAB0CBBE}"/>
              </a:ext>
            </a:extLst>
          </p:cNvPr>
          <p:cNvSpPr txBox="1"/>
          <p:nvPr/>
        </p:nvSpPr>
        <p:spPr>
          <a:xfrm>
            <a:off x="990600" y="5819711"/>
            <a:ext cx="670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arenBoth"/>
            </a:pPr>
            <a:r>
              <a:rPr lang="en-US" sz="1300" dirty="0">
                <a:latin typeface="+mj-lt"/>
              </a:rPr>
              <a:t>Current rate structure is a uniform rate of $2.00 per 1,000 gallons beginning at 3,000 gallons of use</a:t>
            </a:r>
          </a:p>
        </p:txBody>
      </p:sp>
    </p:spTree>
    <p:extLst>
      <p:ext uri="{BB962C8B-B14F-4D97-AF65-F5344CB8AC3E}">
        <p14:creationId xmlns:p14="http://schemas.microsoft.com/office/powerpoint/2010/main" val="4095217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9308" y="357833"/>
            <a:ext cx="9144000" cy="1066800"/>
          </a:xfrm>
          <a:prstGeom prst="rect">
            <a:avLst/>
          </a:prstGeom>
        </p:spPr>
        <p:txBody>
          <a:bodyPr vert="horz" lIns="0" rIns="0" bIns="0"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Comparison to Neighbors - Water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33F6A79-EA5B-4F4A-A5C1-63D61EDB63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9235541"/>
              </p:ext>
            </p:extLst>
          </p:nvPr>
        </p:nvGraphicFramePr>
        <p:xfrm>
          <a:off x="228600" y="1397000"/>
          <a:ext cx="8686800" cy="523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5931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9308" y="357833"/>
            <a:ext cx="9144000" cy="1066800"/>
          </a:xfrm>
          <a:prstGeom prst="rect">
            <a:avLst/>
          </a:prstGeom>
        </p:spPr>
        <p:txBody>
          <a:bodyPr vert="horz" lIns="0" rIns="0" bIns="0"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Comparison to Neighbors - Water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33F6A79-EA5B-4F4A-A5C1-63D61EDB63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5996676"/>
              </p:ext>
            </p:extLst>
          </p:nvPr>
        </p:nvGraphicFramePr>
        <p:xfrm>
          <a:off x="228600" y="1397000"/>
          <a:ext cx="8686800" cy="485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14401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362200"/>
            <a:ext cx="8534400" cy="1143000"/>
          </a:xfrm>
          <a:prstGeom prst="rect">
            <a:avLst/>
          </a:prstGeom>
        </p:spPr>
        <p:txBody>
          <a:bodyPr vert="horz" lIns="0" rIns="0" bIns="0"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Sewer Financial Plan</a:t>
            </a:r>
          </a:p>
        </p:txBody>
      </p:sp>
    </p:spTree>
    <p:extLst>
      <p:ext uri="{BB962C8B-B14F-4D97-AF65-F5344CB8AC3E}">
        <p14:creationId xmlns:p14="http://schemas.microsoft.com/office/powerpoint/2010/main" val="1623566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393" y="1524000"/>
            <a:ext cx="8839200" cy="4876800"/>
          </a:xfrm>
        </p:spPr>
        <p:txBody>
          <a:bodyPr>
            <a:normAutofit lnSpcReduction="10000"/>
          </a:bodyPr>
          <a:lstStyle/>
          <a:p>
            <a:pPr marL="573088" lvl="1" indent="-341313">
              <a:spcBef>
                <a:spcPts val="800"/>
              </a:spcBef>
              <a:spcAft>
                <a:spcPts val="800"/>
              </a:spcAft>
              <a:buClrTx/>
              <a:buFont typeface="Constantia" pitchFamily="18" charset="0"/>
              <a:buChar char="–"/>
            </a:pPr>
            <a:r>
              <a:rPr lang="en-US" sz="3200" dirty="0">
                <a:latin typeface="Calibri" panose="020F0502020204030204" pitchFamily="34" charset="0"/>
              </a:rPr>
              <a:t>Sewer utility is spending more money than it is generating (approximately $60,000 a year)</a:t>
            </a:r>
          </a:p>
          <a:p>
            <a:pPr marL="573088" lvl="1" indent="-341313">
              <a:spcBef>
                <a:spcPts val="800"/>
              </a:spcBef>
              <a:spcAft>
                <a:spcPts val="800"/>
              </a:spcAft>
              <a:buClrTx/>
              <a:buFont typeface="Constantia" pitchFamily="18" charset="0"/>
              <a:buChar char="–"/>
            </a:pPr>
            <a:r>
              <a:rPr lang="en-US" sz="3200" dirty="0">
                <a:latin typeface="Calibri" panose="020F0502020204030204" pitchFamily="34" charset="0"/>
              </a:rPr>
              <a:t>Natural sewer ponds at a cost of $150,000 need to funded (currently not included)</a:t>
            </a:r>
          </a:p>
          <a:p>
            <a:pPr marL="573088" lvl="1" indent="-341313">
              <a:spcBef>
                <a:spcPts val="800"/>
              </a:spcBef>
              <a:spcAft>
                <a:spcPts val="800"/>
              </a:spcAft>
              <a:buClrTx/>
              <a:buFont typeface="Constantia" pitchFamily="18" charset="0"/>
              <a:buChar char="–"/>
            </a:pPr>
            <a:r>
              <a:rPr lang="en-US" sz="3200" dirty="0">
                <a:latin typeface="Calibri" panose="020F0502020204030204" pitchFamily="34" charset="0"/>
              </a:rPr>
              <a:t>There are no cash reserves available for emergencies</a:t>
            </a:r>
          </a:p>
          <a:p>
            <a:pPr marL="573088" lvl="1" indent="-341313">
              <a:spcBef>
                <a:spcPts val="800"/>
              </a:spcBef>
              <a:spcAft>
                <a:spcPts val="800"/>
              </a:spcAft>
              <a:buClrTx/>
              <a:buFont typeface="Constantia" pitchFamily="18" charset="0"/>
              <a:buChar char="–"/>
            </a:pPr>
            <a:r>
              <a:rPr lang="en-US" sz="3200" dirty="0">
                <a:latin typeface="Calibri" panose="020F0502020204030204" pitchFamily="34" charset="0"/>
              </a:rPr>
              <a:t>Additional revenue needed to:</a:t>
            </a:r>
          </a:p>
          <a:p>
            <a:pPr marL="803275" lvl="2" indent="-298450">
              <a:spcBef>
                <a:spcPts val="6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</a:rPr>
              <a:t>Meet costs and operate the system</a:t>
            </a:r>
          </a:p>
          <a:p>
            <a:pPr marL="803275" lvl="2" indent="-298450">
              <a:spcBef>
                <a:spcPts val="6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</a:rPr>
              <a:t>Provide funding for capital projects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5604" y="617974"/>
            <a:ext cx="9144000" cy="1066800"/>
          </a:xfrm>
          <a:prstGeom prst="rect">
            <a:avLst/>
          </a:prstGeom>
        </p:spPr>
        <p:txBody>
          <a:bodyPr vert="horz" lIns="0" rIns="0" bIns="0"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Why</a:t>
            </a:r>
            <a:r>
              <a:rPr kumimoji="0" lang="en-US" sz="4600" b="0" i="0" u="none" strike="noStrike" kern="1200" cap="small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Increase Sewer Revenue?</a:t>
            </a:r>
            <a:endParaRPr kumimoji="0" lang="en-US" sz="46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52481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381000"/>
            <a:ext cx="9131559" cy="838200"/>
          </a:xfrm>
          <a:prstGeom prst="rect">
            <a:avLst/>
          </a:prstGeom>
        </p:spPr>
        <p:txBody>
          <a:bodyPr vert="horz" lIns="0" rIns="0" bIns="0"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Financial Plan- Sewer Status Quo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424856"/>
              </p:ext>
            </p:extLst>
          </p:nvPr>
        </p:nvGraphicFramePr>
        <p:xfrm>
          <a:off x="187516" y="1219200"/>
          <a:ext cx="8756526" cy="4780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8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79405846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23871437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79668424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067448985"/>
                    </a:ext>
                  </a:extLst>
                </a:gridCol>
                <a:gridCol w="11778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Meter Size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FY     2017-18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2018-19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  2019-20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2020-21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2021-22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</a:t>
                      </a:r>
                      <a:r>
                        <a:rPr lang="en-US" sz="18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2022-23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Beginning of Year Cash </a:t>
                      </a:r>
                      <a:r>
                        <a:rPr lang="en-US" sz="1600" b="0" baseline="30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$290,221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$115,109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$71,480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($17,599)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($126,262)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($204,378)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2740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Rate Revenue</a:t>
                      </a:r>
                      <a:endParaRPr lang="en-US" sz="16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116,039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113,658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113,658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113,837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113,116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112,574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 Revenue</a:t>
                      </a:r>
                      <a:endParaRPr lang="en-US" sz="16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45,781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093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Revenue</a:t>
                      </a:r>
                      <a:endParaRPr lang="en-US" sz="16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116,039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159,439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114,158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113,887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113,616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113,345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457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Operating Expenses</a:t>
                      </a:r>
                      <a:endParaRPr lang="en-US" sz="16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211,501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169,999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176,944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184,191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191,751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199,640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0553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 Result of Operations</a:t>
                      </a:r>
                      <a:endParaRPr lang="en-US" sz="16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(95,462)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(10,560)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(62,354)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(70,037)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(78,116)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(86,296)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0814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CIP</a:t>
                      </a:r>
                      <a:endParaRPr lang="en-US" sz="16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33,069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26,698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38,625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GF Transfer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(Muffin Monster)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79,650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6901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 Cashflow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(175,112)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(43,629)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(89,052)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(108,663)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(78,116)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(86,296)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579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End of Year Cash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$115,109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$71,480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($17,599)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($126,262)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($204,378)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($290,674)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996108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FE4B5D0-89E4-42EE-B088-4964AF7F9277}"/>
              </a:ext>
            </a:extLst>
          </p:cNvPr>
          <p:cNvSpPr txBox="1"/>
          <p:nvPr/>
        </p:nvSpPr>
        <p:spPr>
          <a:xfrm>
            <a:off x="1447800" y="6065457"/>
            <a:ext cx="55626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arenBoth"/>
            </a:pPr>
            <a:r>
              <a:rPr lang="en-US" sz="1300" dirty="0">
                <a:latin typeface="+mj-lt"/>
              </a:rPr>
              <a:t>The sewer utility’s annual expenditures have been greater than annual revenues since at least FY 2010-11, which has reduced the beginning of year cash balance available annually through FY 2017-18</a:t>
            </a:r>
          </a:p>
        </p:txBody>
      </p:sp>
    </p:spTree>
    <p:extLst>
      <p:ext uri="{BB962C8B-B14F-4D97-AF65-F5344CB8AC3E}">
        <p14:creationId xmlns:p14="http://schemas.microsoft.com/office/powerpoint/2010/main" val="2811818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048" y="381000"/>
            <a:ext cx="9144000" cy="1066800"/>
          </a:xfrm>
        </p:spPr>
        <p:txBody>
          <a:bodyPr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algn="ctr"/>
            <a:r>
              <a:rPr lang="en-US" sz="4600" cap="small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Presentation Contents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13716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SzPct val="125000"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Arial" pitchFamily="34" charset="0"/>
              </a:rPr>
              <a:t>Introduction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SzPct val="125000"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Arial" pitchFamily="34" charset="0"/>
              </a:rPr>
              <a:t>Review purpose and process of study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SzPct val="125000"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Arial" pitchFamily="34" charset="0"/>
              </a:rPr>
              <a:t>Proposed financial plan</a:t>
            </a:r>
          </a:p>
          <a:p>
            <a:pPr marL="457200" lvl="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25000"/>
              <a:buFont typeface="Calibri" panose="020F0502020204030204" pitchFamily="34" charset="0"/>
              <a:buChar char="–"/>
              <a:defRPr/>
            </a:pPr>
            <a:r>
              <a:rPr lang="en-US" sz="3000" dirty="0">
                <a:latin typeface="Calibri" pitchFamily="34" charset="0"/>
                <a:cs typeface="Arial" pitchFamily="34" charset="0"/>
              </a:rPr>
              <a:t>Next steps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362200"/>
            <a:ext cx="8534400" cy="1143000"/>
          </a:xfrm>
          <a:prstGeom prst="rect">
            <a:avLst/>
          </a:prstGeom>
        </p:spPr>
        <p:txBody>
          <a:bodyPr vert="horz" lIns="0" rIns="0" bIns="0"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Proposed Revenue Adjustments</a:t>
            </a:r>
          </a:p>
        </p:txBody>
      </p:sp>
    </p:spTree>
    <p:extLst>
      <p:ext uri="{BB962C8B-B14F-4D97-AF65-F5344CB8AC3E}">
        <p14:creationId xmlns:p14="http://schemas.microsoft.com/office/powerpoint/2010/main" val="1389342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441" y="304798"/>
            <a:ext cx="9131559" cy="1066800"/>
          </a:xfrm>
        </p:spPr>
        <p:txBody>
          <a:bodyPr anchor="ctr">
            <a:no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algn="ctr"/>
            <a:r>
              <a:rPr lang="en-US" sz="4600" cap="small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Revenue Adjustments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999818"/>
              </p:ext>
            </p:extLst>
          </p:nvPr>
        </p:nvGraphicFramePr>
        <p:xfrm>
          <a:off x="1676702" y="1219200"/>
          <a:ext cx="5790595" cy="5105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383">
                  <a:extLst>
                    <a:ext uri="{9D8B030D-6E8A-4147-A177-3AD203B41FA5}">
                      <a16:colId xmlns:a16="http://schemas.microsoft.com/office/drawing/2014/main" val="1368818518"/>
                    </a:ext>
                  </a:extLst>
                </a:gridCol>
                <a:gridCol w="1537612">
                  <a:extLst>
                    <a:ext uri="{9D8B030D-6E8A-4147-A177-3AD203B41FA5}">
                      <a16:colId xmlns:a16="http://schemas.microsoft.com/office/drawing/2014/main" val="1588347644"/>
                    </a:ext>
                  </a:extLst>
                </a:gridCol>
              </a:tblGrid>
              <a:tr h="660806">
                <a:tc gridSpan="4"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Calibri" panose="020F0502020204030204" pitchFamily="34" charset="0"/>
                        </a:rPr>
                        <a:t>Proposed Revenue Adjustments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0566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Calibri" panose="020F0502020204030204" pitchFamily="34" charset="0"/>
                        </a:rPr>
                        <a:t>Fiscal Year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Calibri" panose="020F0502020204030204" pitchFamily="34" charset="0"/>
                        </a:rPr>
                        <a:t>Projected Revenue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Calibri" panose="020F0502020204030204" pitchFamily="34" charset="0"/>
                        </a:rPr>
                        <a:t>Revenue 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Calibri" panose="020F0502020204030204" pitchFamily="34" charset="0"/>
                        </a:rPr>
                        <a:t>% 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80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2018-19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$114,158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$211,501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85.3%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80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2019-20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211,501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224,085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80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2020-21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224,085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233,049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080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2021-22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233,049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242,371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080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2022-23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242,371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252,065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7833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2441" y="685800"/>
            <a:ext cx="9131559" cy="838200"/>
          </a:xfrm>
          <a:prstGeom prst="rect">
            <a:avLst/>
          </a:prstGeom>
        </p:spPr>
        <p:txBody>
          <a:bodyPr vert="horz" lIns="0" rIns="0" bIns="0"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Proposed Rate Option – 1 COLA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769554"/>
              </p:ext>
            </p:extLst>
          </p:nvPr>
        </p:nvGraphicFramePr>
        <p:xfrm>
          <a:off x="193737" y="1524000"/>
          <a:ext cx="8756526" cy="3579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79405846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23871437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796684242"/>
                    </a:ext>
                  </a:extLst>
                </a:gridCol>
                <a:gridCol w="1090724">
                  <a:extLst>
                    <a:ext uri="{9D8B030D-6E8A-4147-A177-3AD203B41FA5}">
                      <a16:colId xmlns:a16="http://schemas.microsoft.com/office/drawing/2014/main" val="3067448985"/>
                    </a:ext>
                  </a:extLst>
                </a:gridCol>
                <a:gridCol w="9666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Meter Size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Current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2018-19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  2019-20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2020-21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2021-22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</a:t>
                      </a:r>
                      <a:r>
                        <a:rPr lang="en-US" sz="18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2022-23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Residential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Monthly Base Charge</a:t>
                      </a:r>
                      <a:endParaRPr lang="en-US" sz="17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$18.00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$18.72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$19.47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$20.25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$21.06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Volume Rate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$0.00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$2.08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$2.16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$2.34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093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2,000-2,999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457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3,000-6,999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0553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7,000-10,999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0814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 10,999 gallons</a:t>
                      </a:r>
                      <a:endParaRPr lang="en-US" sz="17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1D864B0-C0E8-489B-8C60-2563AAB0CBBE}"/>
              </a:ext>
            </a:extLst>
          </p:cNvPr>
          <p:cNvSpPr txBox="1"/>
          <p:nvPr/>
        </p:nvSpPr>
        <p:spPr>
          <a:xfrm>
            <a:off x="990600" y="5819711"/>
            <a:ext cx="670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arenBoth"/>
            </a:pPr>
            <a:r>
              <a:rPr lang="en-US" sz="1300" dirty="0">
                <a:latin typeface="+mj-lt"/>
              </a:rPr>
              <a:t>Current rate structure is a uniform rate of $1.10 per 1,000 gallons beginning at 3,000 gallons of use</a:t>
            </a:r>
          </a:p>
        </p:txBody>
      </p:sp>
    </p:spTree>
    <p:extLst>
      <p:ext uri="{BB962C8B-B14F-4D97-AF65-F5344CB8AC3E}">
        <p14:creationId xmlns:p14="http://schemas.microsoft.com/office/powerpoint/2010/main" val="2614138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2441" y="685800"/>
            <a:ext cx="9131559" cy="838200"/>
          </a:xfrm>
          <a:prstGeom prst="rect">
            <a:avLst/>
          </a:prstGeom>
        </p:spPr>
        <p:txBody>
          <a:bodyPr vert="horz" lIns="0" rIns="0" bIns="0"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Proposed Rate Option – 1 COLA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589845"/>
              </p:ext>
            </p:extLst>
          </p:nvPr>
        </p:nvGraphicFramePr>
        <p:xfrm>
          <a:off x="193737" y="1524000"/>
          <a:ext cx="8756526" cy="3579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79405846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23871437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796684242"/>
                    </a:ext>
                  </a:extLst>
                </a:gridCol>
                <a:gridCol w="1090724">
                  <a:extLst>
                    <a:ext uri="{9D8B030D-6E8A-4147-A177-3AD203B41FA5}">
                      <a16:colId xmlns:a16="http://schemas.microsoft.com/office/drawing/2014/main" val="3067448985"/>
                    </a:ext>
                  </a:extLst>
                </a:gridCol>
                <a:gridCol w="9666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Meter Size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Current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2018-19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  2019-20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2020-21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2021-22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</a:t>
                      </a:r>
                      <a:r>
                        <a:rPr lang="en-US" sz="18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2022-23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Commercial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Monthly Base Charge</a:t>
                      </a:r>
                      <a:endParaRPr lang="en-US" sz="17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$17.00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$22.88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$23.80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$24.75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$25.74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Volume Rate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$0.00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$4.00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$4.16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$4.33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$4.50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$4.68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093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2,000-2,999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4.78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4.97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457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3,000-6,999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0553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7,000-10,999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5.41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0814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 10,999 gallons</a:t>
                      </a:r>
                      <a:endParaRPr lang="en-US" sz="17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7.02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1D864B0-C0E8-489B-8C60-2563AAB0CBBE}"/>
              </a:ext>
            </a:extLst>
          </p:cNvPr>
          <p:cNvSpPr txBox="1"/>
          <p:nvPr/>
        </p:nvSpPr>
        <p:spPr>
          <a:xfrm>
            <a:off x="990600" y="5819711"/>
            <a:ext cx="670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arenBoth"/>
            </a:pPr>
            <a:r>
              <a:rPr lang="en-US" sz="1300" dirty="0">
                <a:latin typeface="+mj-lt"/>
              </a:rPr>
              <a:t>Current rate structure is a uniform rate of $1.10 per 1,000 gallons beginning at 3,000 gallons of use</a:t>
            </a:r>
          </a:p>
        </p:txBody>
      </p:sp>
    </p:spTree>
    <p:extLst>
      <p:ext uri="{BB962C8B-B14F-4D97-AF65-F5344CB8AC3E}">
        <p14:creationId xmlns:p14="http://schemas.microsoft.com/office/powerpoint/2010/main" val="3808641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2441" y="685800"/>
            <a:ext cx="9131559" cy="838200"/>
          </a:xfrm>
          <a:prstGeom prst="rect">
            <a:avLst/>
          </a:prstGeom>
        </p:spPr>
        <p:txBody>
          <a:bodyPr vert="horz" lIns="0" rIns="0" bIns="0" anchor="ctr">
            <a:normAutofit fontScale="92500"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Proposed Rate Option – 2 Delayed COLA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458136"/>
              </p:ext>
            </p:extLst>
          </p:nvPr>
        </p:nvGraphicFramePr>
        <p:xfrm>
          <a:off x="193737" y="1524000"/>
          <a:ext cx="8756526" cy="3579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79405846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23871437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796684242"/>
                    </a:ext>
                  </a:extLst>
                </a:gridCol>
                <a:gridCol w="1090724">
                  <a:extLst>
                    <a:ext uri="{9D8B030D-6E8A-4147-A177-3AD203B41FA5}">
                      <a16:colId xmlns:a16="http://schemas.microsoft.com/office/drawing/2014/main" val="3067448985"/>
                    </a:ext>
                  </a:extLst>
                </a:gridCol>
                <a:gridCol w="9666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Meter Size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Current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2018-19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  2019-20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2020-21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2021-22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</a:t>
                      </a:r>
                      <a:r>
                        <a:rPr lang="en-US" sz="18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2022-23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Residential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Monthly Base Charge</a:t>
                      </a:r>
                      <a:endParaRPr lang="en-US" sz="17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$18.00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$18.00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$18.00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$18.00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$18.72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Volume Rate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$0.00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$2.08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093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2,000-2,999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457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3,000-6,999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0553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7,000-10,999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0814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 10,999 gallons</a:t>
                      </a:r>
                      <a:endParaRPr lang="en-US" sz="17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1D864B0-C0E8-489B-8C60-2563AAB0CBBE}"/>
              </a:ext>
            </a:extLst>
          </p:cNvPr>
          <p:cNvSpPr txBox="1"/>
          <p:nvPr/>
        </p:nvSpPr>
        <p:spPr>
          <a:xfrm>
            <a:off x="990600" y="5819711"/>
            <a:ext cx="670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arenBoth"/>
            </a:pPr>
            <a:r>
              <a:rPr lang="en-US" sz="1300" dirty="0">
                <a:latin typeface="+mj-lt"/>
              </a:rPr>
              <a:t>Current rate structure is a uniform rate of $1.10 per 1,000 gallons beginning at 3,000 gallons of use</a:t>
            </a:r>
          </a:p>
        </p:txBody>
      </p:sp>
    </p:spTree>
    <p:extLst>
      <p:ext uri="{BB962C8B-B14F-4D97-AF65-F5344CB8AC3E}">
        <p14:creationId xmlns:p14="http://schemas.microsoft.com/office/powerpoint/2010/main" val="24697684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2441" y="685800"/>
            <a:ext cx="9131559" cy="838200"/>
          </a:xfrm>
          <a:prstGeom prst="rect">
            <a:avLst/>
          </a:prstGeom>
        </p:spPr>
        <p:txBody>
          <a:bodyPr vert="horz" lIns="0" rIns="0" bIns="0" anchor="ctr">
            <a:normAutofit fontScale="92500"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Proposed Rate Option – 2 Delayed COLA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997172"/>
              </p:ext>
            </p:extLst>
          </p:nvPr>
        </p:nvGraphicFramePr>
        <p:xfrm>
          <a:off x="193737" y="1524000"/>
          <a:ext cx="8756526" cy="3579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79405846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23871437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796684242"/>
                    </a:ext>
                  </a:extLst>
                </a:gridCol>
                <a:gridCol w="1090724">
                  <a:extLst>
                    <a:ext uri="{9D8B030D-6E8A-4147-A177-3AD203B41FA5}">
                      <a16:colId xmlns:a16="http://schemas.microsoft.com/office/drawing/2014/main" val="3067448985"/>
                    </a:ext>
                  </a:extLst>
                </a:gridCol>
                <a:gridCol w="9666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Meter Size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Current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2018-19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  2019-20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2020-21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2021-22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</a:t>
                      </a:r>
                      <a:r>
                        <a:rPr lang="en-US" sz="18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2022-23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Commercial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Monthly Base Charge</a:t>
                      </a:r>
                      <a:endParaRPr lang="en-US" sz="17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$17.00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$22.00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$22.88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Volume Rate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$0.00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$4.00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$4.00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$4.00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$4.00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$4.16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093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2,000-2,999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457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3,000-6,999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0553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7,000-10,999 gallons</a:t>
                      </a:r>
                      <a:endParaRPr lang="en-US" sz="17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0814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 10,999 gallons</a:t>
                      </a:r>
                      <a:endParaRPr lang="en-US" sz="17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1D864B0-C0E8-489B-8C60-2563AAB0CBBE}"/>
              </a:ext>
            </a:extLst>
          </p:cNvPr>
          <p:cNvSpPr txBox="1"/>
          <p:nvPr/>
        </p:nvSpPr>
        <p:spPr>
          <a:xfrm>
            <a:off x="990600" y="5819711"/>
            <a:ext cx="670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arenBoth"/>
            </a:pPr>
            <a:r>
              <a:rPr lang="en-US" sz="1300" dirty="0">
                <a:latin typeface="+mj-lt"/>
              </a:rPr>
              <a:t>Current rate structure is a uniform rate of $1.10 per 1,000 gallons beginning at 3,000 gallons of use</a:t>
            </a:r>
          </a:p>
        </p:txBody>
      </p:sp>
    </p:spTree>
    <p:extLst>
      <p:ext uri="{BB962C8B-B14F-4D97-AF65-F5344CB8AC3E}">
        <p14:creationId xmlns:p14="http://schemas.microsoft.com/office/powerpoint/2010/main" val="4702263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/>
              <a:t>Muffin Monster </a:t>
            </a:r>
            <a:r>
              <a:rPr lang="en-US" b="1" u="sng" dirty="0" smtClean="0"/>
              <a:t>Reimbursement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Muffin Monster Grinder at a cost of $79,650 was paid for by the General Fund</a:t>
            </a:r>
          </a:p>
          <a:p>
            <a:pPr lvl="0"/>
            <a:r>
              <a:rPr lang="en-US" dirty="0" smtClean="0"/>
              <a:t>Average </a:t>
            </a:r>
            <a:r>
              <a:rPr lang="en-US" dirty="0"/>
              <a:t>Residential Monthly Sewer total use 1,502,972 gallons </a:t>
            </a:r>
            <a:r>
              <a:rPr lang="en-US" dirty="0" smtClean="0"/>
              <a:t>monthly, 18,035,664 </a:t>
            </a:r>
            <a:r>
              <a:rPr lang="en-US" dirty="0"/>
              <a:t>gallons per </a:t>
            </a:r>
            <a:r>
              <a:rPr lang="en-US" dirty="0" smtClean="0"/>
              <a:t>year</a:t>
            </a:r>
            <a:endParaRPr lang="en-US" dirty="0"/>
          </a:p>
          <a:p>
            <a:pPr lvl="0"/>
            <a:r>
              <a:rPr lang="en-US" dirty="0"/>
              <a:t>Average Commercial Monthly Sewer use 7,571,000 gallons </a:t>
            </a:r>
            <a:r>
              <a:rPr lang="en-US" dirty="0" smtClean="0"/>
              <a:t>monthly, 90,852,000 </a:t>
            </a:r>
            <a:r>
              <a:rPr lang="en-US" dirty="0"/>
              <a:t>gallons per year</a:t>
            </a:r>
          </a:p>
          <a:p>
            <a:r>
              <a:rPr lang="en-US" dirty="0" smtClean="0"/>
              <a:t>Total </a:t>
            </a:r>
            <a:r>
              <a:rPr lang="en-US" dirty="0"/>
              <a:t>annual sewer gallons 108,887,664 based on monthly average </a:t>
            </a:r>
            <a:r>
              <a:rPr lang="en-US" dirty="0" smtClean="0"/>
              <a:t>from billing</a:t>
            </a:r>
            <a:endParaRPr lang="en-US" dirty="0"/>
          </a:p>
          <a:p>
            <a:pPr lvl="0"/>
            <a:r>
              <a:rPr lang="en-US" dirty="0"/>
              <a:t>$11,378/108,887,664 gallons= .000104 per gallon muffin monster recovery costs. </a:t>
            </a:r>
            <a:r>
              <a:rPr lang="en-US" i="1" u="sng" dirty="0"/>
              <a:t>Note: This cost would be a flat rate per gallon if you use 1 gallon or 10,000 gallons. 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2000 gallons x .</a:t>
            </a:r>
            <a:r>
              <a:rPr lang="en-US" dirty="0" smtClean="0"/>
              <a:t>000104= $0.208</a:t>
            </a:r>
          </a:p>
          <a:p>
            <a:pPr lvl="1"/>
            <a:r>
              <a:rPr lang="en-US" dirty="0" smtClean="0"/>
              <a:t>10,000 </a:t>
            </a:r>
            <a:r>
              <a:rPr lang="en-US" dirty="0"/>
              <a:t>gallons x .000104=$1.04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29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9308" y="357833"/>
            <a:ext cx="9144000" cy="1066800"/>
          </a:xfrm>
          <a:prstGeom prst="rect">
            <a:avLst/>
          </a:prstGeom>
        </p:spPr>
        <p:txBody>
          <a:bodyPr vert="horz" lIns="0" rIns="0" bIns="0"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Comparison to Neighbors - Sewer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33F6A79-EA5B-4F4A-A5C1-63D61EDB63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8885170"/>
              </p:ext>
            </p:extLst>
          </p:nvPr>
        </p:nvGraphicFramePr>
        <p:xfrm>
          <a:off x="228600" y="1397000"/>
          <a:ext cx="8686800" cy="523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58203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159" y="1981200"/>
            <a:ext cx="8458200" cy="3657600"/>
          </a:xfrm>
        </p:spPr>
        <p:txBody>
          <a:bodyPr>
            <a:normAutofit/>
          </a:bodyPr>
          <a:lstStyle/>
          <a:p>
            <a:pPr marL="0" indent="0" defTabSz="942975">
              <a:spcBef>
                <a:spcPts val="600"/>
              </a:spcBef>
              <a:spcAft>
                <a:spcPts val="600"/>
              </a:spcAft>
              <a:buClrTx/>
              <a:buSzTx/>
              <a:buNone/>
              <a:defRPr/>
            </a:pPr>
            <a:endParaRPr lang="en-US" sz="800" dirty="0">
              <a:latin typeface="+mj-lt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Tx/>
              <a:buSzTx/>
              <a:buFont typeface="Calibri" panose="020F0502020204030204" pitchFamily="34" charset="0"/>
              <a:buChar char="‒"/>
              <a:defRPr/>
            </a:pPr>
            <a:r>
              <a:rPr lang="en-US" sz="3200" dirty="0">
                <a:latin typeface="Calibri" panose="020F0502020204030204" pitchFamily="34" charset="0"/>
                <a:cs typeface="Arial" pitchFamily="34" charset="0"/>
              </a:rPr>
              <a:t>Council meeting December 13 to begin adoption process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Tx/>
              <a:buSzTx/>
              <a:buFont typeface="Calibri" panose="020F0502020204030204" pitchFamily="34" charset="0"/>
              <a:buChar char="‒"/>
              <a:defRPr/>
            </a:pPr>
            <a:r>
              <a:rPr lang="en-US" sz="3200" dirty="0">
                <a:latin typeface="Calibri" panose="020F0502020204030204" pitchFamily="34" charset="0"/>
                <a:cs typeface="Arial" pitchFamily="34" charset="0"/>
              </a:rPr>
              <a:t>New rates go into effect April 1, 2019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Tx/>
              <a:buSzTx/>
              <a:buFont typeface="Calibri" panose="020F0502020204030204" pitchFamily="34" charset="0"/>
              <a:buChar char="‒"/>
              <a:defRPr/>
            </a:pPr>
            <a:r>
              <a:rPr lang="en-US" sz="3200" dirty="0">
                <a:latin typeface="Calibri" panose="020F0502020204030204" pitchFamily="34" charset="0"/>
                <a:cs typeface="Arial" pitchFamily="34" charset="0"/>
              </a:rPr>
              <a:t>Additional adjustments effective January 1 of each subsequent year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259" y="914400"/>
            <a:ext cx="9144000" cy="1066800"/>
          </a:xfrm>
          <a:prstGeom prst="rect">
            <a:avLst/>
          </a:prstGeom>
        </p:spPr>
        <p:txBody>
          <a:bodyPr vert="horz" lIns="0" rIns="0" bIns="0"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19671906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2743200"/>
            <a:ext cx="9144000" cy="923330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anchor="b">
            <a:sp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lvl="0" algn="ctr">
              <a:spcBef>
                <a:spcPct val="0"/>
              </a:spcBef>
            </a:pPr>
            <a:r>
              <a:rPr lang="en-US" sz="6000" b="1" cap="small" dirty="0">
                <a:ln w="635">
                  <a:noFill/>
                </a:ln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Questions &amp; Discussion</a:t>
            </a:r>
            <a:endParaRPr kumimoji="0" lang="en-US" sz="6000" b="1" i="0" u="none" strike="noStrike" kern="1200" cap="small" spc="0" normalizeH="0" baseline="0" noProof="0" dirty="0">
              <a:ln w="635"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685800"/>
            <a:ext cx="9131559" cy="1066800"/>
          </a:xfrm>
        </p:spPr>
        <p:txBody>
          <a:bodyPr vert="horz" lIns="0" rIns="0" bIns="0"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algn="ctr"/>
            <a:r>
              <a:rPr lang="en-US" sz="4600" cap="small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Purpose of A Financial Planning Study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298579" y="1752600"/>
            <a:ext cx="8534400" cy="3733800"/>
          </a:xfrm>
        </p:spPr>
        <p:txBody>
          <a:bodyPr>
            <a:normAutofit/>
          </a:bodyPr>
          <a:lstStyle/>
          <a:p>
            <a:pPr marL="401638" indent="-401638">
              <a:spcBef>
                <a:spcPts val="1200"/>
              </a:spcBef>
              <a:spcAft>
                <a:spcPts val="600"/>
              </a:spcAft>
              <a:buClrTx/>
              <a:buSzPct val="125000"/>
              <a:buFont typeface="Calibri" panose="020F0502020204030204" pitchFamily="34" charset="0"/>
              <a:buChar char="‒"/>
              <a:defRPr/>
            </a:pPr>
            <a:r>
              <a:rPr lang="en-US" sz="3000" dirty="0">
                <a:latin typeface="Calibri" pitchFamily="34" charset="0"/>
              </a:rPr>
              <a:t>Ensure utility is meeting its annual costs</a:t>
            </a:r>
          </a:p>
          <a:p>
            <a:pPr marL="401638" indent="-401638">
              <a:spcBef>
                <a:spcPts val="1200"/>
              </a:spcBef>
              <a:spcAft>
                <a:spcPts val="600"/>
              </a:spcAft>
              <a:buClrTx/>
              <a:buSzPct val="125000"/>
              <a:buFont typeface="Calibri" panose="020F0502020204030204" pitchFamily="34" charset="0"/>
              <a:buChar char="‒"/>
              <a:defRPr/>
            </a:pPr>
            <a:r>
              <a:rPr lang="en-US" sz="3000" dirty="0">
                <a:latin typeface="Calibri" pitchFamily="34" charset="0"/>
              </a:rPr>
              <a:t>Provide funds for ongoing operational expenses</a:t>
            </a:r>
          </a:p>
          <a:p>
            <a:pPr marL="401638" indent="-401638">
              <a:spcBef>
                <a:spcPts val="1200"/>
              </a:spcBef>
              <a:spcAft>
                <a:spcPts val="600"/>
              </a:spcAft>
              <a:buClrTx/>
              <a:buSzPct val="125000"/>
              <a:buFont typeface="Calibri" panose="020F0502020204030204" pitchFamily="34" charset="0"/>
              <a:buChar char="‒"/>
              <a:defRPr/>
            </a:pPr>
            <a:r>
              <a:rPr lang="en-US" sz="3000" dirty="0">
                <a:latin typeface="Calibri" pitchFamily="34" charset="0"/>
              </a:rPr>
              <a:t>Provide funds for capital investment</a:t>
            </a:r>
          </a:p>
          <a:p>
            <a:pPr marL="401638" indent="-401638">
              <a:spcBef>
                <a:spcPts val="1200"/>
              </a:spcBef>
              <a:spcAft>
                <a:spcPts val="600"/>
              </a:spcAft>
              <a:buClrTx/>
              <a:buSzPct val="125000"/>
              <a:buFont typeface="Calibri" panose="020F0502020204030204" pitchFamily="34" charset="0"/>
              <a:buChar char="‒"/>
              <a:defRPr/>
            </a:pPr>
            <a:r>
              <a:rPr lang="en-US" sz="3000" dirty="0">
                <a:latin typeface="Calibri" pitchFamily="34" charset="0"/>
              </a:rPr>
              <a:t>Identify prudent financial reserves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3" y="652305"/>
            <a:ext cx="9131559" cy="1066800"/>
          </a:xfrm>
        </p:spPr>
        <p:txBody>
          <a:bodyPr vert="horz" lIns="0" rIns="0" bIns="0"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algn="ctr"/>
            <a:r>
              <a:rPr lang="en-US" sz="4600" cap="small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Financial Planning Study Process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335423" y="1752600"/>
            <a:ext cx="8534400" cy="45720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2800" dirty="0">
                <a:latin typeface="Calibri" pitchFamily="34" charset="0"/>
              </a:rPr>
              <a:t>Worked with Town staff to identify financial options for Council consideration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2800" b="1" i="1" dirty="0">
                <a:solidFill>
                  <a:schemeClr val="accent1"/>
                </a:solidFill>
                <a:latin typeface="Calibri" pitchFamily="34" charset="0"/>
              </a:rPr>
              <a:t>Today - present results, finalize financial based on Council direction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2800" dirty="0">
                <a:latin typeface="Calibri" pitchFamily="34" charset="0"/>
              </a:rPr>
              <a:t>Finalize report based on Council direction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2800" dirty="0">
                <a:latin typeface="Calibri" pitchFamily="34" charset="0"/>
              </a:rPr>
              <a:t>New rates effective April 1, 2019</a:t>
            </a:r>
          </a:p>
        </p:txBody>
      </p:sp>
    </p:spTree>
    <p:extLst>
      <p:ext uri="{BB962C8B-B14F-4D97-AF65-F5344CB8AC3E}">
        <p14:creationId xmlns:p14="http://schemas.microsoft.com/office/powerpoint/2010/main" val="409520176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2441" y="685800"/>
            <a:ext cx="9131559" cy="838200"/>
          </a:xfrm>
          <a:prstGeom prst="rect">
            <a:avLst/>
          </a:prstGeom>
        </p:spPr>
        <p:txBody>
          <a:bodyPr vert="horz" lIns="0" rIns="0" bIns="0"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Financial Plan- History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927176"/>
              </p:ext>
            </p:extLst>
          </p:nvPr>
        </p:nvGraphicFramePr>
        <p:xfrm>
          <a:off x="193736" y="1828800"/>
          <a:ext cx="8645464" cy="390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79405846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23871437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79668424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06744898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8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Fiscal Years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Water Revenues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Water Expenditures </a:t>
                      </a:r>
                      <a:r>
                        <a:rPr lang="en-US" sz="1600" b="1" i="0" u="none" strike="noStrike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(1)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Water Net Position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Sewer Revenues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Sewer Expenditures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Sewer Net Position </a:t>
                      </a:r>
                      <a:r>
                        <a:rPr lang="en-US" sz="1600" b="1" i="0" u="none" strike="noStrike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(1)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2010-11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$183,843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$320,584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($136,741)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$86,271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$120,596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($34,328)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22740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2011-12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$191,743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$221,183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($29,440)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$88,613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$139,515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($50,902)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2012-13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$183,394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$190,465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($7,071)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$88,305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$145,416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($57,111)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8093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2013-14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$164,774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$230,519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($65,745)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$86,561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$135,638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($48,807)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6457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$166,978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$294,523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($127,545)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$115,329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$152,121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($36,792)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20553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$153,316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$251,056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($97,740)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$109,222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$165,578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($56,356)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90814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$166,610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$255,474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($94,864)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$106,748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$158,368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($51,620)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$177,299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$350,186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sng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($172,886)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$116,038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$211,509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sng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($95,470)</a:t>
                      </a:r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30579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($732,032)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($431,386)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1996108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295EB96-17BC-4754-B3B5-EE696C199C6A}"/>
              </a:ext>
            </a:extLst>
          </p:cNvPr>
          <p:cNvSpPr txBox="1"/>
          <p:nvPr/>
        </p:nvSpPr>
        <p:spPr>
          <a:xfrm>
            <a:off x="1471246" y="5879812"/>
            <a:ext cx="31242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arenBoth"/>
            </a:pPr>
            <a:r>
              <a:rPr lang="en-US" sz="1300" dirty="0">
                <a:latin typeface="+mj-lt"/>
              </a:rPr>
              <a:t>Includes depreciation expense</a:t>
            </a:r>
          </a:p>
        </p:txBody>
      </p:sp>
    </p:spTree>
    <p:extLst>
      <p:ext uri="{BB962C8B-B14F-4D97-AF65-F5344CB8AC3E}">
        <p14:creationId xmlns:p14="http://schemas.microsoft.com/office/powerpoint/2010/main" val="1162544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362200"/>
            <a:ext cx="8534400" cy="1143000"/>
          </a:xfrm>
          <a:prstGeom prst="rect">
            <a:avLst/>
          </a:prstGeom>
        </p:spPr>
        <p:txBody>
          <a:bodyPr vert="horz" lIns="0" rIns="0" bIns="0"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Water Financial Plan</a:t>
            </a:r>
          </a:p>
        </p:txBody>
      </p:sp>
    </p:spTree>
    <p:extLst>
      <p:ext uri="{BB962C8B-B14F-4D97-AF65-F5344CB8AC3E}">
        <p14:creationId xmlns:p14="http://schemas.microsoft.com/office/powerpoint/2010/main" val="2512379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260" y="1600200"/>
            <a:ext cx="8610600" cy="4800600"/>
          </a:xfrm>
        </p:spPr>
        <p:txBody>
          <a:bodyPr>
            <a:noAutofit/>
          </a:bodyPr>
          <a:lstStyle/>
          <a:p>
            <a:pPr marL="461963" lvl="1" indent="-350838">
              <a:spcBef>
                <a:spcPts val="600"/>
              </a:spcBef>
              <a:spcAft>
                <a:spcPts val="600"/>
              </a:spcAft>
              <a:buClrTx/>
              <a:buFont typeface="Constantia" pitchFamily="18" charset="0"/>
              <a:buChar char="–"/>
            </a:pPr>
            <a:r>
              <a:rPr lang="en-US" sz="2800" dirty="0">
                <a:latin typeface="Calibri" panose="020F0502020204030204" pitchFamily="34" charset="0"/>
              </a:rPr>
              <a:t>Water utility is not currently meeting its annual operating costs and is losing money</a:t>
            </a:r>
          </a:p>
          <a:p>
            <a:pPr marL="461963" lvl="1" indent="-350838">
              <a:spcBef>
                <a:spcPts val="600"/>
              </a:spcBef>
              <a:spcAft>
                <a:spcPts val="600"/>
              </a:spcAft>
              <a:buClrTx/>
              <a:buFont typeface="Constantia" pitchFamily="18" charset="0"/>
              <a:buChar char="–"/>
            </a:pPr>
            <a:r>
              <a:rPr lang="en-US" sz="2800" dirty="0">
                <a:latin typeface="Calibri" panose="020F0502020204030204" pitchFamily="34" charset="0"/>
              </a:rPr>
              <a:t>Operating costs are increasing</a:t>
            </a:r>
          </a:p>
          <a:p>
            <a:pPr marL="461963" lvl="1" indent="-350838">
              <a:spcBef>
                <a:spcPts val="600"/>
              </a:spcBef>
              <a:spcAft>
                <a:spcPts val="600"/>
              </a:spcAft>
              <a:buClrTx/>
              <a:buFont typeface="Constantia" pitchFamily="18" charset="0"/>
              <a:buChar char="–"/>
            </a:pPr>
            <a:r>
              <a:rPr lang="en-US" sz="2800" dirty="0">
                <a:latin typeface="Calibri" panose="020F0502020204030204" pitchFamily="34" charset="0"/>
              </a:rPr>
              <a:t>Without added revenue, the water utility will continue to lose money (approximately $120,000 a year)</a:t>
            </a:r>
          </a:p>
          <a:p>
            <a:pPr marL="461963" lvl="1" indent="-350838">
              <a:spcBef>
                <a:spcPts val="600"/>
              </a:spcBef>
              <a:spcAft>
                <a:spcPts val="600"/>
              </a:spcAft>
              <a:buClrTx/>
              <a:buFont typeface="Constantia" pitchFamily="18" charset="0"/>
              <a:buChar char="–"/>
            </a:pPr>
            <a:r>
              <a:rPr lang="en-US" sz="2800" dirty="0">
                <a:latin typeface="Calibri" panose="020F0502020204030204" pitchFamily="34" charset="0"/>
              </a:rPr>
              <a:t>There currently are no cash reserves available for emergencies</a:t>
            </a:r>
          </a:p>
          <a:p>
            <a:pPr marL="461963" lvl="1" indent="-350838">
              <a:spcBef>
                <a:spcPts val="600"/>
              </a:spcBef>
              <a:spcAft>
                <a:spcPts val="600"/>
              </a:spcAft>
              <a:buClrTx/>
              <a:buFont typeface="Constantia" pitchFamily="18" charset="0"/>
              <a:buChar char="–"/>
            </a:pPr>
            <a:r>
              <a:rPr lang="en-US" sz="2800" dirty="0">
                <a:latin typeface="Calibri" panose="020F0502020204030204" pitchFamily="34" charset="0"/>
              </a:rPr>
              <a:t>Capital projects/investment are not being completed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560" y="596202"/>
            <a:ext cx="9144000" cy="1066800"/>
          </a:xfrm>
          <a:prstGeom prst="rect">
            <a:avLst/>
          </a:prstGeom>
        </p:spPr>
        <p:txBody>
          <a:bodyPr vert="horz" lIns="0" rIns="0" bIns="0"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Why</a:t>
            </a:r>
            <a:r>
              <a:rPr kumimoji="0" lang="en-US" sz="4600" b="0" i="0" u="none" strike="noStrike" kern="1200" cap="small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Increase Water Revenue?</a:t>
            </a:r>
            <a:endParaRPr kumimoji="0" lang="en-US" sz="46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96254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2441" y="685800"/>
            <a:ext cx="9131559" cy="838200"/>
          </a:xfrm>
          <a:prstGeom prst="rect">
            <a:avLst/>
          </a:prstGeom>
        </p:spPr>
        <p:txBody>
          <a:bodyPr vert="horz" lIns="0" rIns="0" bIns="0"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Financial Plan- Water Status Quo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751292"/>
              </p:ext>
            </p:extLst>
          </p:nvPr>
        </p:nvGraphicFramePr>
        <p:xfrm>
          <a:off x="193736" y="1828800"/>
          <a:ext cx="8645464" cy="4236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1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976">
                  <a:extLst>
                    <a:ext uri="{9D8B030D-6E8A-4147-A177-3AD203B41FA5}">
                      <a16:colId xmlns:a16="http://schemas.microsoft.com/office/drawing/2014/main" val="79405846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23871437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79668424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06744898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Meter Size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FY     2017-18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  2018-19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  2019-20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2020-21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    2021-22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FY</a:t>
                      </a:r>
                      <a:r>
                        <a:rPr lang="en-US" sz="18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2022-23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Beginning of Year Cash </a:t>
                      </a:r>
                      <a:r>
                        <a:rPr lang="en-US" sz="1600" b="0" baseline="30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($194,795)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($361,607)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($412,650)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($523,412)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($647,492)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($767,227)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2740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Rate Revenue</a:t>
                      </a:r>
                      <a:endParaRPr lang="en-US" sz="16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164,160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156,910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156,910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156,536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156,162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155,787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 Revenue</a:t>
                      </a:r>
                      <a:endParaRPr lang="en-US" sz="16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13,189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60,934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13,600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13,600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13,600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13,600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093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Revenue</a:t>
                      </a:r>
                      <a:endParaRPr lang="en-US" sz="16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177,299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217,844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170,510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170,136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169,762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169,387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457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Operating Expenses</a:t>
                      </a:r>
                      <a:endParaRPr lang="en-US" sz="16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344,112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258,553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268,457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278,766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289,497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300,668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0553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 Result of Operations</a:t>
                      </a:r>
                      <a:endParaRPr lang="en-US" sz="1600" b="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(166,812)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(40,709)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(97,947)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(108,630)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(119,735)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(131,280)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0814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CIP</a:t>
                      </a:r>
                      <a:endParaRPr lang="en-US" sz="1600" baseline="30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10,334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12,815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15,450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 Cashflow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(166,812)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(51,043)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(110,762)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(124,080)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(119,735)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(131,280)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579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End of Year Cash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($361,607)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($412,650)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($523,412)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($647,492)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($767,227)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($898,507)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996108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E6D478E-8FC4-42D8-B908-E1A2791FDBA2}"/>
              </a:ext>
            </a:extLst>
          </p:cNvPr>
          <p:cNvSpPr txBox="1"/>
          <p:nvPr/>
        </p:nvSpPr>
        <p:spPr>
          <a:xfrm>
            <a:off x="1447800" y="6065457"/>
            <a:ext cx="55626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arenBoth"/>
            </a:pPr>
            <a:r>
              <a:rPr lang="en-US" sz="1300" dirty="0">
                <a:latin typeface="+mj-lt"/>
              </a:rPr>
              <a:t>The water utility’s annual expenditures have been greater than annual revenues since at least FY 2010-11, which has left the utility in a negative beginning of year cash balance for FY 2017-18</a:t>
            </a:r>
          </a:p>
        </p:txBody>
      </p:sp>
    </p:spTree>
    <p:extLst>
      <p:ext uri="{BB962C8B-B14F-4D97-AF65-F5344CB8AC3E}">
        <p14:creationId xmlns:p14="http://schemas.microsoft.com/office/powerpoint/2010/main" val="3425463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362200"/>
            <a:ext cx="8534400" cy="1143000"/>
          </a:xfrm>
          <a:prstGeom prst="rect">
            <a:avLst/>
          </a:prstGeom>
        </p:spPr>
        <p:txBody>
          <a:bodyPr vert="horz" lIns="0" rIns="0" bIns="0" anchor="ctr">
            <a:normAutofit/>
            <a:scene3d>
              <a:camera prst="orthographicFront"/>
              <a:lightRig rig="threePt" dir="t"/>
            </a:scene3d>
            <a:sp3d prstMaterial="matte">
              <a:bevelT w="0"/>
              <a:bevelB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sm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Proposed Revenue Adjustments</a:t>
            </a:r>
          </a:p>
        </p:txBody>
      </p:sp>
    </p:spTree>
    <p:extLst>
      <p:ext uri="{BB962C8B-B14F-4D97-AF65-F5344CB8AC3E}">
        <p14:creationId xmlns:p14="http://schemas.microsoft.com/office/powerpoint/2010/main" val="8381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11478</TotalTime>
  <Words>1899</Words>
  <Application>Microsoft Office PowerPoint</Application>
  <PresentationFormat>On-screen Show (4:3)</PresentationFormat>
  <Paragraphs>786</Paragraphs>
  <Slides>29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Constantia</vt:lpstr>
      <vt:lpstr>Times New Roman</vt:lpstr>
      <vt:lpstr>Wingdings 2</vt:lpstr>
      <vt:lpstr>Flow</vt:lpstr>
      <vt:lpstr>Water and Sewer Financial Planning Study</vt:lpstr>
      <vt:lpstr>Presentation Contents</vt:lpstr>
      <vt:lpstr>Purpose of A Financial Planning Study</vt:lpstr>
      <vt:lpstr>Financial Planning Study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Revenue Adjustments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Revenue Adjustments</vt:lpstr>
      <vt:lpstr>PowerPoint Presentation</vt:lpstr>
      <vt:lpstr>PowerPoint Presentation</vt:lpstr>
      <vt:lpstr>PowerPoint Presentation</vt:lpstr>
      <vt:lpstr>PowerPoint Presentation</vt:lpstr>
      <vt:lpstr>Muffin Monster Reimbursement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Sewer Rate Study</dc:title>
  <dc:creator>thrast</dc:creator>
  <cp:lastModifiedBy>Matthew Williams</cp:lastModifiedBy>
  <cp:revision>523</cp:revision>
  <cp:lastPrinted>2018-06-12T14:58:23Z</cp:lastPrinted>
  <dcterms:created xsi:type="dcterms:W3CDTF">2014-05-28T17:38:55Z</dcterms:created>
  <dcterms:modified xsi:type="dcterms:W3CDTF">2018-12-19T03:38:23Z</dcterms:modified>
</cp:coreProperties>
</file>